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9" r:id="rId1"/>
  </p:sldMasterIdLst>
  <p:notesMasterIdLst>
    <p:notesMasterId r:id="rId48"/>
  </p:notesMasterIdLst>
  <p:handoutMasterIdLst>
    <p:handoutMasterId r:id="rId49"/>
  </p:handoutMasterIdLst>
  <p:sldIdLst>
    <p:sldId id="256" r:id="rId2"/>
    <p:sldId id="309" r:id="rId3"/>
    <p:sldId id="339" r:id="rId4"/>
    <p:sldId id="260" r:id="rId5"/>
    <p:sldId id="301" r:id="rId6"/>
    <p:sldId id="287" r:id="rId7"/>
    <p:sldId id="302" r:id="rId8"/>
    <p:sldId id="286" r:id="rId9"/>
    <p:sldId id="284" r:id="rId10"/>
    <p:sldId id="288" r:id="rId11"/>
    <p:sldId id="341" r:id="rId12"/>
    <p:sldId id="314" r:id="rId13"/>
    <p:sldId id="315" r:id="rId14"/>
    <p:sldId id="342" r:id="rId15"/>
    <p:sldId id="311" r:id="rId16"/>
    <p:sldId id="312" r:id="rId17"/>
    <p:sldId id="313" r:id="rId18"/>
    <p:sldId id="316" r:id="rId19"/>
    <p:sldId id="307" r:id="rId20"/>
    <p:sldId id="322" r:id="rId21"/>
    <p:sldId id="324" r:id="rId22"/>
    <p:sldId id="294" r:id="rId23"/>
    <p:sldId id="295" r:id="rId24"/>
    <p:sldId id="325" r:id="rId25"/>
    <p:sldId id="317" r:id="rId26"/>
    <p:sldId id="340" r:id="rId27"/>
    <p:sldId id="318" r:id="rId28"/>
    <p:sldId id="327" r:id="rId29"/>
    <p:sldId id="328" r:id="rId30"/>
    <p:sldId id="329" r:id="rId31"/>
    <p:sldId id="330" r:id="rId32"/>
    <p:sldId id="332" r:id="rId33"/>
    <p:sldId id="293" r:id="rId34"/>
    <p:sldId id="343" r:id="rId35"/>
    <p:sldId id="296" r:id="rId36"/>
    <p:sldId id="333" r:id="rId37"/>
    <p:sldId id="334" r:id="rId38"/>
    <p:sldId id="335" r:id="rId39"/>
    <p:sldId id="337" r:id="rId40"/>
    <p:sldId id="336" r:id="rId41"/>
    <p:sldId id="338" r:id="rId42"/>
    <p:sldId id="331" r:id="rId43"/>
    <p:sldId id="352" r:id="rId44"/>
    <p:sldId id="344" r:id="rId45"/>
    <p:sldId id="299" r:id="rId46"/>
    <p:sldId id="300"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5" clrIdx="0">
    <p:extLst>
      <p:ext uri="{19B8F6BF-5375-455C-9EA6-DF929625EA0E}">
        <p15:presenceInfo xmlns:p15="http://schemas.microsoft.com/office/powerpoint/2012/main" userId="6d9500484ce896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47BAD0"/>
    <a:srgbClr val="E7EBF5"/>
    <a:srgbClr val="E4E4E4"/>
    <a:srgbClr val="CB9905"/>
    <a:srgbClr val="F8D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p:restoredTop sz="78984" autoAdjust="0"/>
  </p:normalViewPr>
  <p:slideViewPr>
    <p:cSldViewPr snapToGrid="0" snapToObjects="1">
      <p:cViewPr varScale="1">
        <p:scale>
          <a:sx n="69" d="100"/>
          <a:sy n="69" d="100"/>
        </p:scale>
        <p:origin x="1022" y="7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5T11:20:19.562" idx="5">
    <p:pos x="10" y="10"/>
    <p:text>Picture taken by Greg Jolicoeur of the Essex Recreation Complex</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8774216-CA7B-4C75-B222-12FD23959FAC}" type="datetimeFigureOut">
              <a:rPr lang="en-US" smtClean="0"/>
              <a:t>2021-06-28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92AF931-A109-4CCE-B54A-E13BF501E9DD}" type="slidenum">
              <a:rPr lang="en-US" smtClean="0"/>
              <a:t>‹#›</a:t>
            </a:fld>
            <a:endParaRPr lang="en-US"/>
          </a:p>
        </p:txBody>
      </p:sp>
    </p:spTree>
    <p:extLst>
      <p:ext uri="{BB962C8B-B14F-4D97-AF65-F5344CB8AC3E}">
        <p14:creationId xmlns:p14="http://schemas.microsoft.com/office/powerpoint/2010/main" val="13238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BABEF2A-5D47-ED48-8577-3D978C29EEDB}" type="datetimeFigureOut">
              <a:rPr lang="en-US" smtClean="0"/>
              <a:t>2021-06-28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F9CAE7D-B144-D949-8AA0-E73D26C0A6AB}" type="slidenum">
              <a:rPr lang="en-US" smtClean="0"/>
              <a:t>‹#›</a:t>
            </a:fld>
            <a:endParaRPr lang="en-US" dirty="0"/>
          </a:p>
        </p:txBody>
      </p:sp>
    </p:spTree>
    <p:extLst>
      <p:ext uri="{BB962C8B-B14F-4D97-AF65-F5344CB8AC3E}">
        <p14:creationId xmlns:p14="http://schemas.microsoft.com/office/powerpoint/2010/main" val="115375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1</a:t>
            </a:fld>
            <a:endParaRPr lang="en-US" dirty="0"/>
          </a:p>
        </p:txBody>
      </p:sp>
    </p:spTree>
    <p:extLst>
      <p:ext uri="{BB962C8B-B14F-4D97-AF65-F5344CB8AC3E}">
        <p14:creationId xmlns:p14="http://schemas.microsoft.com/office/powerpoint/2010/main" val="274755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 recertification exams that have 12 to 16 candidates, please allow for:</a:t>
            </a:r>
          </a:p>
          <a:p>
            <a:pPr marL="628650" lvl="1" indent="-171450">
              <a:buFontTx/>
              <a:buChar char="-"/>
            </a:pPr>
            <a:r>
              <a:rPr lang="en-US" dirty="0"/>
              <a:t>Approx. 3 hr. for Bronze Medallion recertification; approx. 4 hr. for Bronze Cross recertification</a:t>
            </a:r>
          </a:p>
          <a:p>
            <a:pPr marL="628650" lvl="1" indent="-171450">
              <a:buFontTx/>
              <a:buChar char="-"/>
            </a:pPr>
            <a:r>
              <a:rPr lang="en-US" dirty="0"/>
              <a:t>Previously, Bronze Medallion and Cross recertification exams took approximately 4 to 5 hr. and 5 to 6 hr., respectively</a:t>
            </a:r>
          </a:p>
          <a:p>
            <a:pPr marL="628650" lvl="1" indent="-171450">
              <a:buFontTx/>
              <a:buChar char="-"/>
            </a:pPr>
            <a:r>
              <a:rPr lang="en-US" dirty="0"/>
              <a:t>So we can see that the new program will allow for quicker recertification exams.</a:t>
            </a:r>
          </a:p>
          <a:p>
            <a:pPr marL="628650" lvl="1" indent="-171450">
              <a:buFontTx/>
              <a:buChar char="-"/>
            </a:pPr>
            <a:r>
              <a:rPr lang="en-US" dirty="0"/>
              <a:t>There is a separate test sheet that examiners must use when conducting a Bronze Medallion and Bronze Cross recertification exam in the new program. </a:t>
            </a:r>
          </a:p>
        </p:txBody>
      </p:sp>
      <p:sp>
        <p:nvSpPr>
          <p:cNvPr id="4" name="Slide Number Placeholder 3"/>
          <p:cNvSpPr>
            <a:spLocks noGrp="1"/>
          </p:cNvSpPr>
          <p:nvPr>
            <p:ph type="sldNum" sz="quarter" idx="5"/>
          </p:nvPr>
        </p:nvSpPr>
        <p:spPr/>
        <p:txBody>
          <a:bodyPr/>
          <a:lstStyle/>
          <a:p>
            <a:fld id="{CF9CAE7D-B144-D949-8AA0-E73D26C0A6AB}" type="slidenum">
              <a:rPr lang="en-US" smtClean="0"/>
              <a:t>10</a:t>
            </a:fld>
            <a:endParaRPr lang="en-US" dirty="0"/>
          </a:p>
        </p:txBody>
      </p:sp>
    </p:spTree>
    <p:extLst>
      <p:ext uri="{BB962C8B-B14F-4D97-AF65-F5344CB8AC3E}">
        <p14:creationId xmlns:p14="http://schemas.microsoft.com/office/powerpoint/2010/main" val="317200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Please use only Recertification</a:t>
            </a:r>
            <a:r>
              <a:rPr lang="en-US" baseline="0" dirty="0"/>
              <a:t> test sheets for </a:t>
            </a:r>
            <a:r>
              <a:rPr lang="en-US" dirty="0"/>
              <a:t>Medallion or Cross recertification exams.</a:t>
            </a:r>
          </a:p>
        </p:txBody>
      </p:sp>
      <p:sp>
        <p:nvSpPr>
          <p:cNvPr id="4" name="Slide Number Placeholder 3"/>
          <p:cNvSpPr>
            <a:spLocks noGrp="1"/>
          </p:cNvSpPr>
          <p:nvPr>
            <p:ph type="sldNum" sz="quarter" idx="5"/>
          </p:nvPr>
        </p:nvSpPr>
        <p:spPr/>
        <p:txBody>
          <a:bodyPr/>
          <a:lstStyle/>
          <a:p>
            <a:fld id="{CF9CAE7D-B144-D949-8AA0-E73D26C0A6AB}" type="slidenum">
              <a:rPr lang="en-US" smtClean="0"/>
              <a:t>11</a:t>
            </a:fld>
            <a:endParaRPr lang="en-US" dirty="0"/>
          </a:p>
        </p:txBody>
      </p:sp>
    </p:spTree>
    <p:extLst>
      <p:ext uri="{BB962C8B-B14F-4D97-AF65-F5344CB8AC3E}">
        <p14:creationId xmlns:p14="http://schemas.microsoft.com/office/powerpoint/2010/main" val="229196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items</a:t>
            </a:r>
          </a:p>
        </p:txBody>
      </p:sp>
      <p:sp>
        <p:nvSpPr>
          <p:cNvPr id="4" name="Slide Number Placeholder 3"/>
          <p:cNvSpPr>
            <a:spLocks noGrp="1"/>
          </p:cNvSpPr>
          <p:nvPr>
            <p:ph type="sldNum" sz="quarter" idx="5"/>
          </p:nvPr>
        </p:nvSpPr>
        <p:spPr/>
        <p:txBody>
          <a:bodyPr/>
          <a:lstStyle/>
          <a:p>
            <a:fld id="{CF9CAE7D-B144-D949-8AA0-E73D26C0A6AB}" type="slidenum">
              <a:rPr lang="en-US" smtClean="0"/>
              <a:t>12</a:t>
            </a:fld>
            <a:endParaRPr lang="en-US" dirty="0"/>
          </a:p>
        </p:txBody>
      </p:sp>
    </p:spTree>
    <p:extLst>
      <p:ext uri="{BB962C8B-B14F-4D97-AF65-F5344CB8AC3E}">
        <p14:creationId xmlns:p14="http://schemas.microsoft.com/office/powerpoint/2010/main" val="320754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items</a:t>
            </a:r>
          </a:p>
        </p:txBody>
      </p:sp>
      <p:sp>
        <p:nvSpPr>
          <p:cNvPr id="4" name="Slide Number Placeholder 3"/>
          <p:cNvSpPr>
            <a:spLocks noGrp="1"/>
          </p:cNvSpPr>
          <p:nvPr>
            <p:ph type="sldNum" sz="quarter" idx="5"/>
          </p:nvPr>
        </p:nvSpPr>
        <p:spPr/>
        <p:txBody>
          <a:bodyPr/>
          <a:lstStyle/>
          <a:p>
            <a:fld id="{CF9CAE7D-B144-D949-8AA0-E73D26C0A6AB}" type="slidenum">
              <a:rPr lang="en-US" smtClean="0"/>
              <a:t>13</a:t>
            </a:fld>
            <a:endParaRPr lang="en-US" dirty="0"/>
          </a:p>
        </p:txBody>
      </p:sp>
    </p:spTree>
    <p:extLst>
      <p:ext uri="{BB962C8B-B14F-4D97-AF65-F5344CB8AC3E}">
        <p14:creationId xmlns:p14="http://schemas.microsoft.com/office/powerpoint/2010/main" val="780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dirty="0"/>
              <a:t>The awards are now organized into 4 sections, Judgment, Knowledge, Skill and Fitness – the 4 components of a successful water rescue.</a:t>
            </a:r>
            <a:endParaRPr lang="en-US" altLang="en-US" sz="1300" dirty="0"/>
          </a:p>
          <a:p>
            <a:pPr marL="181240" indent="-181240" defTabSz="966612">
              <a:buFontTx/>
              <a:buChar char="-"/>
              <a:defRPr/>
            </a:pPr>
            <a:endParaRPr lang="en-CA" sz="1300" dirty="0"/>
          </a:p>
        </p:txBody>
      </p:sp>
      <p:sp>
        <p:nvSpPr>
          <p:cNvPr id="4" name="Slide Number Placeholder 3"/>
          <p:cNvSpPr>
            <a:spLocks noGrp="1"/>
          </p:cNvSpPr>
          <p:nvPr>
            <p:ph type="sldNum" sz="quarter" idx="5"/>
          </p:nvPr>
        </p:nvSpPr>
        <p:spPr/>
        <p:txBody>
          <a:bodyPr/>
          <a:lstStyle/>
          <a:p>
            <a:fld id="{CF9CAE7D-B144-D949-8AA0-E73D26C0A6AB}" type="slidenum">
              <a:rPr lang="en-US" smtClean="0"/>
              <a:t>14</a:t>
            </a:fld>
            <a:endParaRPr lang="en-US" dirty="0"/>
          </a:p>
        </p:txBody>
      </p:sp>
    </p:spTree>
    <p:extLst>
      <p:ext uri="{BB962C8B-B14F-4D97-AF65-F5344CB8AC3E}">
        <p14:creationId xmlns:p14="http://schemas.microsoft.com/office/powerpoint/2010/main" val="151888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000" marR="0" lvl="0" indent="-172800" algn="l" defTabSz="914400" rtl="0" eaLnBrk="1" fontAlgn="auto" latinLnBrk="0" hangingPunct="1">
              <a:lnSpc>
                <a:spcPct val="100000"/>
              </a:lnSpc>
              <a:spcBef>
                <a:spcPts val="0"/>
              </a:spcBef>
              <a:spcAft>
                <a:spcPts val="0"/>
              </a:spcAft>
              <a:buClrTx/>
              <a:buSzTx/>
              <a:buFontTx/>
              <a:buNone/>
              <a:tabLst/>
              <a:defRPr/>
            </a:pPr>
            <a:r>
              <a:rPr lang="en-US" dirty="0"/>
              <a:t>-   The next three slides shows each Bronze level at a glance and I encourage you to follow along in your Award Guide.</a:t>
            </a:r>
          </a:p>
          <a:p>
            <a:pPr marL="9000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items in bold are new or have changed and will be discussed in a little more in depth:</a:t>
            </a:r>
            <a:r>
              <a:rPr lang="en-US" baseline="0" dirty="0"/>
              <a:t> open your </a:t>
            </a:r>
            <a:r>
              <a:rPr lang="en-US" dirty="0"/>
              <a:t>award guide open at the appropriate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15</a:t>
            </a:fld>
            <a:endParaRPr lang="en-US" dirty="0"/>
          </a:p>
        </p:txBody>
      </p:sp>
    </p:spTree>
    <p:extLst>
      <p:ext uri="{BB962C8B-B14F-4D97-AF65-F5344CB8AC3E}">
        <p14:creationId xmlns:p14="http://schemas.microsoft.com/office/powerpoint/2010/main" val="321493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16</a:t>
            </a:fld>
            <a:endParaRPr lang="en-US" dirty="0"/>
          </a:p>
        </p:txBody>
      </p:sp>
    </p:spTree>
    <p:extLst>
      <p:ext uri="{BB962C8B-B14F-4D97-AF65-F5344CB8AC3E}">
        <p14:creationId xmlns:p14="http://schemas.microsoft.com/office/powerpoint/2010/main" val="260315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17</a:t>
            </a:fld>
            <a:endParaRPr lang="en-US" dirty="0"/>
          </a:p>
        </p:txBody>
      </p:sp>
    </p:spTree>
    <p:extLst>
      <p:ext uri="{BB962C8B-B14F-4D97-AF65-F5344CB8AC3E}">
        <p14:creationId xmlns:p14="http://schemas.microsoft.com/office/powerpoint/2010/main" val="15532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three levels include a knowledge item about the Lifesaving Society.</a:t>
            </a:r>
          </a:p>
          <a:p>
            <a:endParaRPr lang="en-US" dirty="0"/>
          </a:p>
          <a:p>
            <a:r>
              <a:rPr lang="en-US" dirty="0"/>
              <a:t>In Bronze Star, candidates must be able to state the Lifesaving Society’s mission and give 2 examples of lifesaving society training opportunities available beyond Bronze Star</a:t>
            </a:r>
          </a:p>
          <a:p>
            <a:pPr marL="171450" indent="-171450">
              <a:buFontTx/>
              <a:buChar char="-"/>
            </a:pPr>
            <a:endParaRPr lang="en-US" dirty="0"/>
          </a:p>
          <a:p>
            <a:pPr marL="0" indent="0">
              <a:buFontTx/>
              <a:buNone/>
            </a:pPr>
            <a:r>
              <a:rPr lang="en-US" dirty="0"/>
              <a:t>In Bronze Medallion, candidates must be able to state the Lifesaving Society’s motto and to identify 2 examples of how the Lifesaving Society pursues its drowning prevention mission. They must also be able to give 2 examples of Lifesaving Society training opportunities available beyond Bronze Medallion.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Bronze Cross, candidates must be able to identify an example of how the Society’s aquatic safety standards contribute to its drowning prevention mission. They must also be able to identify the Lifesaving Society’s role in the training and certification of Canada’s lifeguards and provide 2 examples of Lifesaving Society training opportunities available beyond Bronze Cross including National Lifeguard.</a:t>
            </a:r>
          </a:p>
          <a:p>
            <a:endParaRPr lang="en-US" dirty="0"/>
          </a:p>
          <a:p>
            <a:r>
              <a:rPr lang="en-US" dirty="0"/>
              <a:t>When teaching these items, I encourage you to allow students to use their laptops and phones to search the Society’s website, as well as use resources like the </a:t>
            </a:r>
            <a:r>
              <a:rPr lang="en-US" i="1" dirty="0"/>
              <a:t>Canadian Lifesaving Manual</a:t>
            </a:r>
            <a:r>
              <a:rPr lang="en-US" dirty="0"/>
              <a:t> to learn about the Lifesaving Society.</a:t>
            </a:r>
          </a:p>
        </p:txBody>
      </p:sp>
      <p:sp>
        <p:nvSpPr>
          <p:cNvPr id="4" name="Slide Number Placeholder 3"/>
          <p:cNvSpPr>
            <a:spLocks noGrp="1"/>
          </p:cNvSpPr>
          <p:nvPr>
            <p:ph type="sldNum" sz="quarter" idx="5"/>
          </p:nvPr>
        </p:nvSpPr>
        <p:spPr/>
        <p:txBody>
          <a:bodyPr/>
          <a:lstStyle/>
          <a:p>
            <a:fld id="{CF9CAE7D-B144-D949-8AA0-E73D26C0A6AB}" type="slidenum">
              <a:rPr lang="en-US" smtClean="0"/>
              <a:t>18</a:t>
            </a:fld>
            <a:endParaRPr lang="en-US" dirty="0"/>
          </a:p>
        </p:txBody>
      </p:sp>
    </p:spTree>
    <p:extLst>
      <p:ext uri="{BB962C8B-B14F-4D97-AF65-F5344CB8AC3E}">
        <p14:creationId xmlns:p14="http://schemas.microsoft.com/office/powerpoint/2010/main" val="79232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instructors should know:</a:t>
            </a:r>
          </a:p>
          <a:p>
            <a:pPr marL="181240" indent="-181240">
              <a:buFontTx/>
              <a:buChar char="-"/>
            </a:pPr>
            <a:r>
              <a:rPr lang="en-US" dirty="0"/>
              <a:t>This item is repeated in both Star and Med.</a:t>
            </a:r>
          </a:p>
          <a:p>
            <a:pPr marL="181240" indent="-181240">
              <a:buFontTx/>
              <a:buChar char="-"/>
            </a:pPr>
            <a:r>
              <a:rPr lang="en-US" dirty="0"/>
              <a:t>Follow</a:t>
            </a:r>
            <a:r>
              <a:rPr lang="en-US" baseline="0" dirty="0"/>
              <a:t> the Must Sees (e</a:t>
            </a:r>
            <a:r>
              <a:rPr lang="en-US" dirty="0"/>
              <a:t>valuation standard</a:t>
            </a:r>
            <a:r>
              <a:rPr lang="en-US" baseline="0" dirty="0"/>
              <a:t> based on </a:t>
            </a:r>
            <a:r>
              <a:rPr lang="en-US" dirty="0"/>
              <a:t>Swimmer 6 – see Appendix</a:t>
            </a:r>
            <a:r>
              <a:rPr lang="en-US" baseline="0" dirty="0"/>
              <a:t> C – Characteristics of Swimming Stroke Mechanics</a:t>
            </a:r>
            <a:r>
              <a:rPr lang="en-US" dirty="0"/>
              <a:t>): </a:t>
            </a:r>
          </a:p>
          <a:p>
            <a:pPr marL="664546" lvl="1" indent="-181240">
              <a:buFontTx/>
              <a:buChar char="-"/>
            </a:pPr>
            <a:r>
              <a:rPr lang="en-US" dirty="0"/>
              <a:t>We want to avoid instructor spending too much time on this item, over-correcting strokes.</a:t>
            </a:r>
          </a:p>
          <a:p>
            <a:pPr marL="181240" indent="-181240">
              <a:buFontTx/>
              <a:buChar char="-"/>
            </a:pPr>
            <a:r>
              <a:rPr lang="en-US" dirty="0"/>
              <a:t>Variations in body type, physical limitations, strength and flexibility, etc. affect an individual’s strokes. In all strokes, swimmers aim for strong, smooth propulsion over the distance. The overall propulsion and flow of the stroke is more important that precision of the details. Focus on building proficient and efficient strokes</a:t>
            </a:r>
          </a:p>
        </p:txBody>
      </p:sp>
      <p:sp>
        <p:nvSpPr>
          <p:cNvPr id="4" name="Slide Number Placeholder 3"/>
          <p:cNvSpPr>
            <a:spLocks noGrp="1"/>
          </p:cNvSpPr>
          <p:nvPr>
            <p:ph type="sldNum" sz="quarter" idx="5"/>
          </p:nvPr>
        </p:nvSpPr>
        <p:spPr/>
        <p:txBody>
          <a:bodyPr/>
          <a:lstStyle/>
          <a:p>
            <a:fld id="{CF9CAE7D-B144-D949-8AA0-E73D26C0A6AB}" type="slidenum">
              <a:rPr lang="en-US" smtClean="0"/>
              <a:t>19</a:t>
            </a:fld>
            <a:endParaRPr lang="en-US" dirty="0"/>
          </a:p>
        </p:txBody>
      </p:sp>
    </p:spTree>
    <p:extLst>
      <p:ext uri="{BB962C8B-B14F-4D97-AF65-F5344CB8AC3E}">
        <p14:creationId xmlns:p14="http://schemas.microsoft.com/office/powerpoint/2010/main" val="122592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2</a:t>
            </a:fld>
            <a:endParaRPr lang="en-US" dirty="0"/>
          </a:p>
        </p:txBody>
      </p:sp>
    </p:spTree>
    <p:extLst>
      <p:ext uri="{BB962C8B-B14F-4D97-AF65-F5344CB8AC3E}">
        <p14:creationId xmlns:p14="http://schemas.microsoft.com/office/powerpoint/2010/main" val="1208004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instructors should know:</a:t>
            </a:r>
          </a:p>
          <a:p>
            <a:pPr marL="181240" indent="-181240">
              <a:buFontTx/>
              <a:buChar char="-"/>
            </a:pPr>
            <a:r>
              <a:rPr lang="en-CA" dirty="0"/>
              <a:t>Strong sculling skills are a great advantage</a:t>
            </a:r>
            <a:r>
              <a:rPr lang="en-CA" baseline="0" dirty="0"/>
              <a:t> in lifesaving. This Bronze Star item gives </a:t>
            </a:r>
            <a:r>
              <a:rPr lang="en-CA" dirty="0"/>
              <a:t>candidates opportunity</a:t>
            </a:r>
            <a:r>
              <a:rPr lang="en-CA" baseline="0" dirty="0"/>
              <a:t> to develop this proficiency early. </a:t>
            </a:r>
            <a:endParaRPr lang="en-CA" dirty="0"/>
          </a:p>
          <a:p>
            <a:pPr marL="181240" indent="-181240">
              <a:buFontTx/>
              <a:buChar char="-"/>
            </a:pPr>
            <a:r>
              <a:rPr lang="en-CA" dirty="0"/>
              <a:t>This is an excellent progression to Reverse and Ready.</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CA" dirty="0"/>
              <a:t>Once candidates have achieved the time and distance standards, challenge them with longer times and distances.</a:t>
            </a:r>
          </a:p>
          <a:p>
            <a:pPr marL="181240" indent="-181240">
              <a:buFontTx/>
              <a:buChar char="-"/>
            </a:pPr>
            <a:endParaRPr lang="en-CA" dirty="0"/>
          </a:p>
        </p:txBody>
      </p:sp>
      <p:sp>
        <p:nvSpPr>
          <p:cNvPr id="4" name="Slide Number Placeholder 3"/>
          <p:cNvSpPr>
            <a:spLocks noGrp="1"/>
          </p:cNvSpPr>
          <p:nvPr>
            <p:ph type="sldNum" sz="quarter" idx="5"/>
          </p:nvPr>
        </p:nvSpPr>
        <p:spPr/>
        <p:txBody>
          <a:bodyPr/>
          <a:lstStyle/>
          <a:p>
            <a:fld id="{CF9CAE7D-B144-D949-8AA0-E73D26C0A6AB}" type="slidenum">
              <a:rPr lang="en-US" smtClean="0"/>
              <a:t>20</a:t>
            </a:fld>
            <a:endParaRPr lang="en-US" dirty="0"/>
          </a:p>
        </p:txBody>
      </p:sp>
    </p:spTree>
    <p:extLst>
      <p:ext uri="{BB962C8B-B14F-4D97-AF65-F5344CB8AC3E}">
        <p14:creationId xmlns:p14="http://schemas.microsoft.com/office/powerpoint/2010/main" val="367972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instructors should know:</a:t>
            </a:r>
          </a:p>
          <a:p>
            <a:pPr marL="181240" indent="-181240">
              <a:buFontTx/>
              <a:buChar char="-"/>
            </a:pPr>
            <a:r>
              <a:rPr lang="en-US" dirty="0"/>
              <a:t>This item, an introduction to lifesaving</a:t>
            </a:r>
            <a:r>
              <a:rPr lang="en-US" baseline="0" dirty="0"/>
              <a:t> sport, </a:t>
            </a:r>
            <a:r>
              <a:rPr lang="en-US" dirty="0"/>
              <a:t>is an example of how instructors might use lifesaving sport events as fun learning activities to develop skill and fitness.</a:t>
            </a:r>
          </a:p>
          <a:p>
            <a:pPr marL="181240" indent="-181240">
              <a:buFontTx/>
              <a:buChar char="-"/>
            </a:pPr>
            <a:r>
              <a:rPr lang="en-US" dirty="0"/>
              <a:t>Encourage candidates to contact their local lifesaving club or the Lifesaving</a:t>
            </a:r>
            <a:r>
              <a:rPr lang="en-US" baseline="0" dirty="0"/>
              <a:t> Society </a:t>
            </a:r>
            <a:r>
              <a:rPr lang="en-US" dirty="0"/>
              <a:t>for more information about lifesaving sport.</a:t>
            </a:r>
          </a:p>
          <a:p>
            <a:pPr marL="181240" indent="-181240">
              <a:buFontTx/>
              <a:buChar char="-"/>
            </a:pPr>
            <a:r>
              <a:rPr lang="en-US" dirty="0"/>
              <a:t>Lifesaving sport obstacles are recommended but not required, a simple rope at the surface (e.g., buoy line) or other objects (e.g., Floating mat, hoop, lane rope) can be used as obstacles – as long as they require candidates to fully submerge.</a:t>
            </a:r>
          </a:p>
        </p:txBody>
      </p:sp>
      <p:sp>
        <p:nvSpPr>
          <p:cNvPr id="4" name="Slide Number Placeholder 3"/>
          <p:cNvSpPr>
            <a:spLocks noGrp="1"/>
          </p:cNvSpPr>
          <p:nvPr>
            <p:ph type="sldNum" sz="quarter" idx="5"/>
          </p:nvPr>
        </p:nvSpPr>
        <p:spPr/>
        <p:txBody>
          <a:bodyPr/>
          <a:lstStyle/>
          <a:p>
            <a:fld id="{CF9CAE7D-B144-D949-8AA0-E73D26C0A6AB}" type="slidenum">
              <a:rPr lang="en-US" smtClean="0"/>
              <a:t>21</a:t>
            </a:fld>
            <a:endParaRPr lang="en-US" dirty="0"/>
          </a:p>
        </p:txBody>
      </p:sp>
    </p:spTree>
    <p:extLst>
      <p:ext uri="{BB962C8B-B14F-4D97-AF65-F5344CB8AC3E}">
        <p14:creationId xmlns:p14="http://schemas.microsoft.com/office/powerpoint/2010/main" val="3952072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is a rescue drill in each Bronze level.</a:t>
            </a:r>
          </a:p>
          <a:p>
            <a:pPr marL="171450" indent="-171450">
              <a:buFontTx/>
              <a:buChar char="-"/>
            </a:pPr>
            <a:r>
              <a:rPr lang="en-US" dirty="0"/>
              <a:t>In Bronze Star, on the instructor’s signal, don a shoulder loop and line, enter the water and swim head-up to a partner or manikin located at the surface 25 m or yd. away. Tow partner or manikin to starting position.</a:t>
            </a:r>
          </a:p>
          <a:p>
            <a:pPr marL="171450" indent="-171450">
              <a:buFontTx/>
              <a:buChar char="-"/>
            </a:pPr>
            <a:r>
              <a:rPr lang="en-US" dirty="0"/>
              <a:t>In Bronze Medallion, enter the water and swim head-up 25 m or yd. to contact a passive victim or manikin located at the surface and carry 25 m or yd.</a:t>
            </a:r>
          </a:p>
          <a:p>
            <a:pPr marL="171450" indent="-171450">
              <a:buFontTx/>
              <a:buChar char="-"/>
            </a:pPr>
            <a:r>
              <a:rPr lang="en-US" dirty="0"/>
              <a:t>In Bronze Cross, starting in the water, swim head-up to recover a submerged manikin or victim located 20 m away; surface and carry the manikin or victim 20 m to starting point – all within 120 seconds.</a:t>
            </a:r>
          </a:p>
          <a:p>
            <a:pPr marL="171450" indent="-171450">
              <a:buFontTx/>
              <a:buChar char="-"/>
            </a:pPr>
            <a:r>
              <a:rPr lang="en-US" dirty="0"/>
              <a:t>We can see that these skills progress to the National Lifeguard rescue drill, which should help candidates be successful at these items.</a:t>
            </a:r>
          </a:p>
        </p:txBody>
      </p:sp>
      <p:sp>
        <p:nvSpPr>
          <p:cNvPr id="4" name="Slide Number Placeholder 3"/>
          <p:cNvSpPr>
            <a:spLocks noGrp="1"/>
          </p:cNvSpPr>
          <p:nvPr>
            <p:ph type="sldNum" sz="quarter" idx="5"/>
          </p:nvPr>
        </p:nvSpPr>
        <p:spPr/>
        <p:txBody>
          <a:bodyPr/>
          <a:lstStyle/>
          <a:p>
            <a:fld id="{CF9CAE7D-B144-D949-8AA0-E73D26C0A6AB}" type="slidenum">
              <a:rPr lang="en-US" smtClean="0"/>
              <a:t>22</a:t>
            </a:fld>
            <a:endParaRPr lang="en-US" dirty="0"/>
          </a:p>
        </p:txBody>
      </p:sp>
    </p:spTree>
    <p:extLst>
      <p:ext uri="{BB962C8B-B14F-4D97-AF65-F5344CB8AC3E}">
        <p14:creationId xmlns:p14="http://schemas.microsoft.com/office/powerpoint/2010/main" val="2269091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Instructors should know</a:t>
            </a:r>
          </a:p>
          <a:p>
            <a:r>
              <a:rPr lang="en-US" dirty="0"/>
              <a:t>- Bronze star introduces the FITT principles: </a:t>
            </a:r>
          </a:p>
          <a:p>
            <a:r>
              <a:rPr lang="en-US" dirty="0"/>
              <a:t>- Frequency (how often)</a:t>
            </a:r>
          </a:p>
          <a:p>
            <a:r>
              <a:rPr lang="en-US" dirty="0"/>
              <a:t>- Intensity (how hard)</a:t>
            </a:r>
          </a:p>
          <a:p>
            <a:r>
              <a:rPr lang="en-US" dirty="0"/>
              <a:t>- Time (how long)</a:t>
            </a:r>
          </a:p>
          <a:p>
            <a:r>
              <a:rPr lang="en-US" dirty="0"/>
              <a:t>- Type (what kind)</a:t>
            </a:r>
          </a:p>
          <a:p>
            <a:endParaRPr lang="en-US" dirty="0"/>
          </a:p>
          <a:p>
            <a:pPr marL="171450" indent="-171450">
              <a:buFontTx/>
              <a:buChar char="-"/>
            </a:pPr>
            <a:r>
              <a:rPr lang="en-US" dirty="0"/>
              <a:t>Monitoring heart rate, strokes per length, and time per length can all be used to teach the concept of pacing. Use heart rate checks to guide work-rest ratios. Candidates locate and count their own pulse before the workout begins and after.</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can also see the natural progression from Bronze Medallion all the way to National Lifeguard</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23</a:t>
            </a:fld>
            <a:endParaRPr lang="en-US" dirty="0"/>
          </a:p>
        </p:txBody>
      </p:sp>
    </p:spTree>
    <p:extLst>
      <p:ext uri="{BB962C8B-B14F-4D97-AF65-F5344CB8AC3E}">
        <p14:creationId xmlns:p14="http://schemas.microsoft.com/office/powerpoint/2010/main" val="2028337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ighlight>
                  <a:srgbClr val="FFFF00"/>
                </a:highlight>
              </a:rPr>
              <a:t>The drowning chain of survival describes 5 steps that help guide a rescuer’s actions. It provides a general overview of rescues.</a:t>
            </a:r>
          </a:p>
          <a:p>
            <a:endParaRPr lang="en-CA" dirty="0">
              <a:highlight>
                <a:srgbClr val="FFFF00"/>
              </a:highlight>
            </a:endParaRPr>
          </a:p>
          <a:p>
            <a:r>
              <a:rPr lang="en-CA" dirty="0">
                <a:highlight>
                  <a:srgbClr val="FFFF00"/>
                </a:highlight>
              </a:rPr>
              <a:t>Learning Activity: provide each participant in your clinic with a card with an image on it resembling one of the links of the chain of survival.</a:t>
            </a:r>
          </a:p>
          <a:p>
            <a:pPr marL="181240" indent="-181240">
              <a:buFontTx/>
              <a:buChar char="-"/>
            </a:pPr>
            <a:r>
              <a:rPr lang="en-CA" dirty="0">
                <a:highlight>
                  <a:srgbClr val="FFFF00"/>
                </a:highlight>
              </a:rPr>
              <a:t>They must mingle and create their group of five and put themselves in order</a:t>
            </a:r>
          </a:p>
          <a:p>
            <a:pPr marL="181240" indent="-181240">
              <a:buFontTx/>
              <a:buChar char="-"/>
            </a:pPr>
            <a:r>
              <a:rPr lang="en-CA" dirty="0">
                <a:highlight>
                  <a:srgbClr val="FFFF00"/>
                </a:highlight>
              </a:rPr>
              <a:t>The group will then spend some time reviewing the importance of each link in the chain and how they would communicate this to lifesaving candidates</a:t>
            </a:r>
          </a:p>
          <a:p>
            <a:r>
              <a:rPr lang="en-US" sz="1300" dirty="0"/>
              <a:t>For Example: </a:t>
            </a:r>
            <a:endParaRPr lang="en-US" dirty="0">
              <a:effectLst/>
            </a:endParaRPr>
          </a:p>
          <a:p>
            <a:r>
              <a:rPr lang="en-US" sz="1300" dirty="0"/>
              <a:t>Prevent Drowning – ask the candidates what they would tell the candidates about how to prevent drowning. Wear a lifejacket, ensure you have the ability to swim to survive, swim with a buddy, swim in lifeguarded areas, stay within arm’s reach.  </a:t>
            </a:r>
            <a:endParaRPr lang="en-US" dirty="0">
              <a:effectLst/>
            </a:endParaRPr>
          </a:p>
          <a:p>
            <a:r>
              <a:rPr lang="en-US" sz="1300" dirty="0"/>
              <a:t>Recognize Distress – ask the candidates what distress sounds and looks like. Someone who is away from the edge/safety point, panic eyes, struggling to move in a forward direction, calls for help, appears in pain</a:t>
            </a:r>
            <a:endParaRPr lang="en-US" dirty="0">
              <a:effectLst/>
            </a:endParaRPr>
          </a:p>
          <a:p>
            <a:r>
              <a:rPr lang="en-US" sz="1300" dirty="0"/>
              <a:t>Provide Flotation – what types of floatation devices could be used in a variety of different locations? Lifejacket, ring buoy, cooler lid (something else buoyant that may be around). </a:t>
            </a:r>
            <a:endParaRPr lang="en-US" dirty="0">
              <a:effectLst/>
            </a:endParaRPr>
          </a:p>
          <a:p>
            <a:r>
              <a:rPr lang="en-US" sz="1300" dirty="0"/>
              <a:t>Remove from the water – discuss how to do so: ladder, dock, carry out, with a bystander etc. </a:t>
            </a:r>
            <a:endParaRPr lang="en-US" dirty="0">
              <a:effectLst/>
            </a:endParaRPr>
          </a:p>
          <a:p>
            <a:r>
              <a:rPr lang="en-US" sz="1300" dirty="0"/>
              <a:t>Provide care as needed – discuss common victim types that would be included in a Bronze course. </a:t>
            </a:r>
            <a:endParaRPr lang="en-US" dirty="0">
              <a:effectLst/>
            </a:endParaRPr>
          </a:p>
          <a:p>
            <a:pPr marL="181240" indent="-181240">
              <a:buFontTx/>
              <a:buChar char="-"/>
            </a:pPr>
            <a:endParaRPr lang="en-CA" dirty="0">
              <a:highlight>
                <a:srgbClr val="FFFF00"/>
              </a:highlight>
            </a:endParaRPr>
          </a:p>
        </p:txBody>
      </p:sp>
      <p:sp>
        <p:nvSpPr>
          <p:cNvPr id="4" name="Slide Number Placeholder 3"/>
          <p:cNvSpPr>
            <a:spLocks noGrp="1"/>
          </p:cNvSpPr>
          <p:nvPr>
            <p:ph type="sldNum" sz="quarter" idx="5"/>
          </p:nvPr>
        </p:nvSpPr>
        <p:spPr/>
        <p:txBody>
          <a:bodyPr/>
          <a:lstStyle/>
          <a:p>
            <a:fld id="{CF9CAE7D-B144-D949-8AA0-E73D26C0A6AB}" type="slidenum">
              <a:rPr lang="en-US" smtClean="0"/>
              <a:t>24</a:t>
            </a:fld>
            <a:endParaRPr lang="en-US" dirty="0"/>
          </a:p>
        </p:txBody>
      </p:sp>
    </p:spTree>
    <p:extLst>
      <p:ext uri="{BB962C8B-B14F-4D97-AF65-F5344CB8AC3E}">
        <p14:creationId xmlns:p14="http://schemas.microsoft.com/office/powerpoint/2010/main" val="285755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instructors should know:</a:t>
            </a:r>
          </a:p>
          <a:p>
            <a:pPr marL="181240" indent="-181240">
              <a:buFontTx/>
              <a:buChar char="-"/>
            </a:pPr>
            <a:r>
              <a:rPr lang="en-US" dirty="0"/>
              <a:t>The Ladder Approach and Rescuer’s Checklist are used to help rescuers to review their options and make the appropriate decisions.</a:t>
            </a:r>
          </a:p>
          <a:p>
            <a:pPr marL="181240" indent="-181240">
              <a:buFontTx/>
              <a:buChar char="-"/>
            </a:pPr>
            <a:r>
              <a:rPr lang="en-US" b="1" dirty="0"/>
              <a:t>Rescue must be taught using the rescue process with very strong emphasis on the ladder approach and rescuer’s checklist.</a:t>
            </a:r>
          </a:p>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25</a:t>
            </a:fld>
            <a:endParaRPr lang="en-US" dirty="0"/>
          </a:p>
        </p:txBody>
      </p:sp>
    </p:spTree>
    <p:extLst>
      <p:ext uri="{BB962C8B-B14F-4D97-AF65-F5344CB8AC3E}">
        <p14:creationId xmlns:p14="http://schemas.microsoft.com/office/powerpoint/2010/main" val="1891604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Ability to explain the low-to high-risk progression of the Ladder Approach and the increasing risk to the rescuer.</a:t>
            </a:r>
          </a:p>
          <a:p>
            <a:pPr marL="181240" indent="-181240">
              <a:buFontTx/>
              <a:buChar char="-"/>
            </a:pPr>
            <a:r>
              <a:rPr lang="en-US" dirty="0"/>
              <a:t>Instructor must teach rescues so candidates demonstrate the ladder approach every time.</a:t>
            </a:r>
          </a:p>
        </p:txBody>
      </p:sp>
      <p:sp>
        <p:nvSpPr>
          <p:cNvPr id="4" name="Slide Number Placeholder 3"/>
          <p:cNvSpPr>
            <a:spLocks noGrp="1"/>
          </p:cNvSpPr>
          <p:nvPr>
            <p:ph type="sldNum" sz="quarter" idx="5"/>
          </p:nvPr>
        </p:nvSpPr>
        <p:spPr/>
        <p:txBody>
          <a:bodyPr/>
          <a:lstStyle/>
          <a:p>
            <a:fld id="{CF9CAE7D-B144-D949-8AA0-E73D26C0A6AB}" type="slidenum">
              <a:rPr lang="en-US" smtClean="0"/>
              <a:t>26</a:t>
            </a:fld>
            <a:endParaRPr lang="en-US" dirty="0"/>
          </a:p>
        </p:txBody>
      </p:sp>
    </p:spTree>
    <p:extLst>
      <p:ext uri="{BB962C8B-B14F-4D97-AF65-F5344CB8AC3E}">
        <p14:creationId xmlns:p14="http://schemas.microsoft.com/office/powerpoint/2010/main" val="3287982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Ability to identify the components of the Rescuer’s Checklist.</a:t>
            </a:r>
          </a:p>
          <a:p>
            <a:pPr marL="181240" indent="-181240">
              <a:buFontTx/>
              <a:buChar char="-"/>
            </a:pPr>
            <a:r>
              <a:rPr lang="en-US" dirty="0"/>
              <a:t>Ability to explain the relationship between the Ladder Approach and Rescuer’s Checklist.</a:t>
            </a:r>
          </a:p>
        </p:txBody>
      </p:sp>
      <p:sp>
        <p:nvSpPr>
          <p:cNvPr id="4" name="Slide Number Placeholder 3"/>
          <p:cNvSpPr>
            <a:spLocks noGrp="1"/>
          </p:cNvSpPr>
          <p:nvPr>
            <p:ph type="sldNum" sz="quarter" idx="5"/>
          </p:nvPr>
        </p:nvSpPr>
        <p:spPr/>
        <p:txBody>
          <a:bodyPr/>
          <a:lstStyle/>
          <a:p>
            <a:fld id="{CF9CAE7D-B144-D949-8AA0-E73D26C0A6AB}" type="slidenum">
              <a:rPr lang="en-US" smtClean="0"/>
              <a:t>27</a:t>
            </a:fld>
            <a:endParaRPr lang="en-US" dirty="0"/>
          </a:p>
        </p:txBody>
      </p:sp>
    </p:spTree>
    <p:extLst>
      <p:ext uri="{BB962C8B-B14F-4D97-AF65-F5344CB8AC3E}">
        <p14:creationId xmlns:p14="http://schemas.microsoft.com/office/powerpoint/2010/main" val="198582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When reviewing non-fatal drowning, the </a:t>
            </a:r>
            <a:r>
              <a:rPr lang="en-US" i="1" dirty="0"/>
              <a:t>Canadian Lifesaving Manual </a:t>
            </a:r>
            <a:r>
              <a:rPr lang="en-US" dirty="0"/>
              <a:t>is a great resource. Ensure to review sections on Drowning, Water Intoxication, and aspiration, all found in chapter 8.</a:t>
            </a:r>
          </a:p>
          <a:p>
            <a:pPr marL="0" indent="0">
              <a:buFontTx/>
              <a:buNone/>
            </a:pPr>
            <a:endParaRPr lang="en-US" dirty="0"/>
          </a:p>
          <a:p>
            <a:pPr marL="171450" indent="-171450">
              <a:buFontTx/>
              <a:buChar char="-"/>
            </a:pPr>
            <a:r>
              <a:rPr lang="en-US" dirty="0"/>
              <a:t>Drowning outcomes may be fatal or non-fatal. Candidates should understand that victims who survive a drowning incident may exhibit a range of symptoms from mild and short-term to severe long-term impairment.</a:t>
            </a:r>
          </a:p>
        </p:txBody>
      </p:sp>
      <p:sp>
        <p:nvSpPr>
          <p:cNvPr id="4" name="Slide Number Placeholder 3"/>
          <p:cNvSpPr>
            <a:spLocks noGrp="1"/>
          </p:cNvSpPr>
          <p:nvPr>
            <p:ph type="sldNum" sz="quarter" idx="5"/>
          </p:nvPr>
        </p:nvSpPr>
        <p:spPr/>
        <p:txBody>
          <a:bodyPr/>
          <a:lstStyle/>
          <a:p>
            <a:fld id="{CF9CAE7D-B144-D949-8AA0-E73D26C0A6AB}" type="slidenum">
              <a:rPr lang="en-US" smtClean="0"/>
              <a:t>28</a:t>
            </a:fld>
            <a:endParaRPr lang="en-US" dirty="0"/>
          </a:p>
        </p:txBody>
      </p:sp>
    </p:spTree>
    <p:extLst>
      <p:ext uri="{BB962C8B-B14F-4D97-AF65-F5344CB8AC3E}">
        <p14:creationId xmlns:p14="http://schemas.microsoft.com/office/powerpoint/2010/main" val="55176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a:t>
            </a:r>
            <a:r>
              <a:rPr lang="en-US" i="1" dirty="0"/>
              <a:t>Bronze Medals Award Guide </a:t>
            </a:r>
            <a:r>
              <a:rPr lang="en-US" dirty="0"/>
              <a:t>Supplement offers additional resources on teaching this topic.</a:t>
            </a:r>
          </a:p>
          <a:p>
            <a:pPr marL="171450" indent="-171450">
              <a:buFontTx/>
              <a:buChar char="-"/>
            </a:pPr>
            <a:r>
              <a:rPr lang="en-US" dirty="0"/>
              <a:t>Candidates must be able to explain the cause of shallow water blackout, </a:t>
            </a:r>
          </a:p>
          <a:p>
            <a:pPr marL="628650" lvl="1" indent="-171450">
              <a:buFontTx/>
              <a:buChar char="-"/>
            </a:pPr>
            <a:r>
              <a:rPr lang="en-US" dirty="0"/>
              <a:t>to provide examples of high-risk </a:t>
            </a:r>
            <a:r>
              <a:rPr lang="en-CA" noProof="0" dirty="0"/>
              <a:t>behaviours</a:t>
            </a:r>
            <a:r>
              <a:rPr lang="en-US" dirty="0"/>
              <a:t> that lead to shallow water blackout</a:t>
            </a:r>
          </a:p>
          <a:p>
            <a:pPr marL="628650" lvl="1" indent="-171450">
              <a:buFontTx/>
              <a:buChar char="-"/>
            </a:pPr>
            <a:r>
              <a:rPr lang="en-US" dirty="0"/>
              <a:t>and to provide examples of proactive intervention to prevent shallow water blackout </a:t>
            </a:r>
          </a:p>
          <a:p>
            <a:pPr marL="171450" indent="-171450">
              <a:buFontTx/>
              <a:buChar char="-"/>
            </a:pPr>
            <a:r>
              <a:rPr lang="en-US" b="0" dirty="0"/>
              <a:t>This item might be evaluated in conjunction with item 14, Safety Supervision and Scanning.</a:t>
            </a:r>
          </a:p>
        </p:txBody>
      </p:sp>
      <p:sp>
        <p:nvSpPr>
          <p:cNvPr id="4" name="Slide Number Placeholder 3"/>
          <p:cNvSpPr>
            <a:spLocks noGrp="1"/>
          </p:cNvSpPr>
          <p:nvPr>
            <p:ph type="sldNum" sz="quarter" idx="5"/>
          </p:nvPr>
        </p:nvSpPr>
        <p:spPr/>
        <p:txBody>
          <a:bodyPr/>
          <a:lstStyle/>
          <a:p>
            <a:fld id="{CF9CAE7D-B144-D949-8AA0-E73D26C0A6AB}" type="slidenum">
              <a:rPr lang="en-US" smtClean="0"/>
              <a:t>29</a:t>
            </a:fld>
            <a:endParaRPr lang="en-US" dirty="0"/>
          </a:p>
        </p:txBody>
      </p:sp>
    </p:spTree>
    <p:extLst>
      <p:ext uri="{BB962C8B-B14F-4D97-AF65-F5344CB8AC3E}">
        <p14:creationId xmlns:p14="http://schemas.microsoft.com/office/powerpoint/2010/main" val="152807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F9CAE7D-B144-D949-8AA0-E73D26C0A6AB}" type="slidenum">
              <a:rPr lang="en-US" smtClean="0"/>
              <a:t>3</a:t>
            </a:fld>
            <a:endParaRPr lang="en-US" dirty="0"/>
          </a:p>
        </p:txBody>
      </p:sp>
    </p:spTree>
    <p:extLst>
      <p:ext uri="{BB962C8B-B14F-4D97-AF65-F5344CB8AC3E}">
        <p14:creationId xmlns:p14="http://schemas.microsoft.com/office/powerpoint/2010/main" val="733695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You could teach this section with a learning activity. Put up three large flip chart papers up around the room, with titles Lifeguard, Assistant Lifeguard, and Lifesaver</a:t>
            </a:r>
          </a:p>
          <a:p>
            <a:pPr marL="628650" lvl="1" indent="-171450">
              <a:buFontTx/>
              <a:buChar char="-"/>
            </a:pPr>
            <a:r>
              <a:rPr lang="en-US" dirty="0"/>
              <a:t>Divide the class into 3 groups, and give them 2-3 minutes at each location where they brainstorm the roles of each</a:t>
            </a:r>
          </a:p>
          <a:p>
            <a:pPr marL="628650" lvl="1" indent="-171450">
              <a:buFontTx/>
              <a:buChar char="-"/>
            </a:pPr>
            <a:r>
              <a:rPr lang="en-US" dirty="0"/>
              <a:t>Then review answers together</a:t>
            </a:r>
          </a:p>
          <a:p>
            <a:pPr marL="171450" lvl="0" indent="-171450">
              <a:buFontTx/>
              <a:buChar char="-"/>
            </a:pPr>
            <a:endParaRPr lang="en-US" dirty="0"/>
          </a:p>
          <a:p>
            <a:pPr marL="171450" lvl="0" indent="-171450">
              <a:buFontTx/>
              <a:buChar char="-"/>
            </a:pPr>
            <a:r>
              <a:rPr lang="en-US" dirty="0"/>
              <a:t>Divide the class into 4. Each group will have one of the following responsibilities of the assistant lifeguard: to the public, to fellow guards, to the employer, or to one’s self.</a:t>
            </a:r>
          </a:p>
          <a:p>
            <a:pPr marL="628650" lvl="1" indent="-171450">
              <a:buFontTx/>
              <a:buChar char="-"/>
            </a:pPr>
            <a:r>
              <a:rPr lang="en-US" dirty="0"/>
              <a:t>Using their resources, each group will identify and present their topics</a:t>
            </a:r>
          </a:p>
          <a:p>
            <a:pPr marL="171450" lvl="0" indent="-171450">
              <a:buFontTx/>
              <a:buChar char="-"/>
            </a:pPr>
            <a:endParaRPr lang="en-US" dirty="0"/>
          </a:p>
          <a:p>
            <a:pPr marL="171450" lvl="0" indent="-171450">
              <a:buFontTx/>
              <a:buChar char="-"/>
            </a:pPr>
            <a:r>
              <a:rPr lang="en-US" dirty="0"/>
              <a:t>Using what they learned from these two stations (and time permitting), you could now have the groups put together a job posting for an Assistant Lifeguard</a:t>
            </a:r>
          </a:p>
          <a:p>
            <a:pPr marL="171450" lvl="0" indent="-171450">
              <a:buFontTx/>
              <a:buChar char="-"/>
            </a:pPr>
            <a:endParaRPr lang="en-US" dirty="0"/>
          </a:p>
          <a:p>
            <a:pPr marL="171450" lvl="0" indent="-171450">
              <a:buFontTx/>
              <a:buChar char="-"/>
            </a:pPr>
            <a:r>
              <a:rPr lang="en-US" dirty="0"/>
              <a:t>Candidates should be able to identify how lifesavers, assistant lifeguards and lifeguards differ in terms of their training, their roles and their responsibilities</a:t>
            </a:r>
          </a:p>
          <a:p>
            <a:pPr marL="171450" lvl="0" indent="-171450">
              <a:buFontTx/>
              <a:buChar char="-"/>
            </a:pPr>
            <a:r>
              <a:rPr lang="en-US" dirty="0"/>
              <a:t>Candidates should identify drowning and injury prevention as the key objectives of safety supervision. Techniques used in safety supervision include: scanning, positioning and rotation, role modeling, public education and rescue intervention</a:t>
            </a:r>
          </a:p>
          <a:p>
            <a:pPr marL="171450" lvl="0" indent="-171450">
              <a:buFontTx/>
              <a:buChar char="-"/>
            </a:pPr>
            <a:r>
              <a:rPr lang="en-US" dirty="0"/>
              <a:t>Be sure to share with candidates how lifeguards and assistant lifeguards are affected by relevant provincial/territorial government regulation and by employer hiring policies</a:t>
            </a:r>
          </a:p>
        </p:txBody>
      </p:sp>
      <p:sp>
        <p:nvSpPr>
          <p:cNvPr id="4" name="Slide Number Placeholder 3"/>
          <p:cNvSpPr>
            <a:spLocks noGrp="1"/>
          </p:cNvSpPr>
          <p:nvPr>
            <p:ph type="sldNum" sz="quarter" idx="5"/>
          </p:nvPr>
        </p:nvSpPr>
        <p:spPr/>
        <p:txBody>
          <a:bodyPr/>
          <a:lstStyle/>
          <a:p>
            <a:fld id="{CF9CAE7D-B144-D949-8AA0-E73D26C0A6AB}" type="slidenum">
              <a:rPr lang="en-US" smtClean="0"/>
              <a:t>30</a:t>
            </a:fld>
            <a:endParaRPr lang="en-US" dirty="0"/>
          </a:p>
        </p:txBody>
      </p:sp>
    </p:spTree>
    <p:extLst>
      <p:ext uri="{BB962C8B-B14F-4D97-AF65-F5344CB8AC3E}">
        <p14:creationId xmlns:p14="http://schemas.microsoft.com/office/powerpoint/2010/main" val="3122654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In this item, candidates need to demonstrate effective communication with patrons, victims, coworkers, supervisors, and emergency service personnel.</a:t>
            </a:r>
          </a:p>
          <a:p>
            <a:pPr marL="0" lvl="0" indent="0">
              <a:buFontTx/>
              <a:buNone/>
            </a:pPr>
            <a:endParaRPr lang="en-US" dirty="0"/>
          </a:p>
          <a:p>
            <a:pPr marL="0" lvl="0" indent="0">
              <a:buFontTx/>
              <a:buNone/>
            </a:pPr>
            <a:r>
              <a:rPr lang="en-US" dirty="0"/>
              <a:t>Verbal communication is the most affective means of preventing accidents or correcting behaviour.</a:t>
            </a:r>
          </a:p>
          <a:p>
            <a:pPr marL="171450" lvl="0" indent="-171450">
              <a:buFontTx/>
              <a:buChar char="-"/>
            </a:pPr>
            <a:r>
              <a:rPr lang="en-US" dirty="0"/>
              <a:t>Teach candidates to be brief and keep eyes on their supervised zone. If more than a few seconds are required, signal another assistant guard to cover your area.</a:t>
            </a:r>
          </a:p>
          <a:p>
            <a:pPr marL="171450" indent="-171450">
              <a:buFontTx/>
              <a:buChar char="-"/>
            </a:pPr>
            <a:r>
              <a:rPr lang="en-US" dirty="0"/>
              <a:t>When possible, candidates should be lowering</a:t>
            </a:r>
            <a:r>
              <a:rPr lang="en-US" baseline="0" dirty="0"/>
              <a:t> themselves to the patron’s physical level and using respectful language. </a:t>
            </a:r>
          </a:p>
          <a:p>
            <a:pPr marL="171450" indent="-171450">
              <a:buFontTx/>
              <a:buChar char="-"/>
            </a:pPr>
            <a:r>
              <a:rPr lang="en-US" baseline="0" dirty="0"/>
              <a:t>What to say: Learn the victim’s name and use it. Identify yourself by name and let them know you are an assistant lifeguard. Let the victim know what you are going to do and ask permission.</a:t>
            </a:r>
          </a:p>
          <a:p>
            <a:pPr marL="171450" indent="-171450">
              <a:buFontTx/>
              <a:buChar char="-"/>
            </a:pPr>
            <a:r>
              <a:rPr lang="en-US" baseline="0" dirty="0"/>
              <a:t>The </a:t>
            </a:r>
            <a:r>
              <a:rPr lang="en-US" i="1" baseline="0" dirty="0"/>
              <a:t>Bronze Medals Award Guide </a:t>
            </a:r>
            <a:r>
              <a:rPr lang="en-US" baseline="0" dirty="0"/>
              <a:t>supplement includes information to assist in teaching this topic.</a:t>
            </a:r>
          </a:p>
          <a:p>
            <a:pPr marL="0" lvl="0" indent="0">
              <a:buFontTx/>
              <a:buNone/>
            </a:pPr>
            <a:endParaRPr lang="en-US" dirty="0"/>
          </a:p>
          <a:p>
            <a:pPr marL="171450" lvl="0" indent="-171450">
              <a:buFontTx/>
              <a:buChar char="-"/>
            </a:pPr>
            <a:r>
              <a:rPr lang="en-US" dirty="0"/>
              <a:t>A system of hand or arm signals is a useful means of communication in facilities with good sight lines, and this must also be taught in Bronze Cross</a:t>
            </a:r>
          </a:p>
          <a:p>
            <a:pPr marL="171450" lvl="0" indent="-171450">
              <a:buFontTx/>
              <a:buChar char="-"/>
            </a:pPr>
            <a:endParaRPr lang="en-US" dirty="0"/>
          </a:p>
          <a:p>
            <a:pPr lvl="0"/>
            <a:r>
              <a:rPr lang="en-CA" sz="1200" kern="1200" dirty="0">
                <a:solidFill>
                  <a:schemeClr val="tx1"/>
                </a:solidFill>
                <a:effectLst/>
                <a:latin typeface="+mn-lt"/>
                <a:ea typeface="+mn-ea"/>
                <a:cs typeface="+mn-cs"/>
              </a:rPr>
              <a:t>You could try the Learning Activity called Signal It with your candidates– Position participants in a variety of locations throughout the facility. The first person gives a hand signal (example signals could include heart attack, stroke, unconscious victim, first aid, drowning non-swimmer, and others). The second person repeats the signal and adds another. Repeat until everyone has repeated the sequence, and added a signal. (A Variation could include how long can you keep the sequence going)</a:t>
            </a:r>
          </a:p>
        </p:txBody>
      </p:sp>
      <p:sp>
        <p:nvSpPr>
          <p:cNvPr id="4" name="Slide Number Placeholder 3"/>
          <p:cNvSpPr>
            <a:spLocks noGrp="1"/>
          </p:cNvSpPr>
          <p:nvPr>
            <p:ph type="sldNum" sz="quarter" idx="5"/>
          </p:nvPr>
        </p:nvSpPr>
        <p:spPr/>
        <p:txBody>
          <a:bodyPr/>
          <a:lstStyle/>
          <a:p>
            <a:fld id="{CF9CAE7D-B144-D949-8AA0-E73D26C0A6AB}" type="slidenum">
              <a:rPr lang="en-US" smtClean="0"/>
              <a:t>31</a:t>
            </a:fld>
            <a:endParaRPr lang="en-US" dirty="0"/>
          </a:p>
        </p:txBody>
      </p:sp>
    </p:spTree>
    <p:extLst>
      <p:ext uri="{BB962C8B-B14F-4D97-AF65-F5344CB8AC3E}">
        <p14:creationId xmlns:p14="http://schemas.microsoft.com/office/powerpoint/2010/main" val="654836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instructors should know:</a:t>
            </a:r>
          </a:p>
          <a:p>
            <a:pPr marL="181240" indent="-181240">
              <a:buFontTx/>
              <a:buChar char="-"/>
            </a:pPr>
            <a:r>
              <a:rPr lang="en-US" dirty="0"/>
              <a:t>We encourage candidates to practice removing victims</a:t>
            </a:r>
            <a:r>
              <a:rPr lang="en-US" baseline="0" dirty="0"/>
              <a:t> of different sizes to understand how this may affect removal options. During evaluation, candidates may select their own victim.</a:t>
            </a:r>
          </a:p>
          <a:p>
            <a:pPr marL="181240" indent="-181240">
              <a:buFontTx/>
              <a:buChar char="-"/>
            </a:pPr>
            <a:r>
              <a:rPr lang="en-US" baseline="0" dirty="0"/>
              <a:t>Candidates should develop a repertoire of removal techniques suitable for various circumstances including the following: walk out, ladder, knee step, hand step, under-arm lift, cradle lift, one-rescuer drag, and spineboard removal</a:t>
            </a:r>
          </a:p>
          <a:p>
            <a:pPr marL="181240" indent="-181240">
              <a:buFontTx/>
              <a:buChar char="-"/>
            </a:pPr>
            <a:r>
              <a:rPr lang="en-US" baseline="0" dirty="0"/>
              <a:t>Extraction with the assistance of a spineboard as a tool is new to the level, spine immobilization is not required, nor evaluated .</a:t>
            </a:r>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32</a:t>
            </a:fld>
            <a:endParaRPr lang="en-US" dirty="0"/>
          </a:p>
        </p:txBody>
      </p:sp>
    </p:spTree>
    <p:extLst>
      <p:ext uri="{BB962C8B-B14F-4D97-AF65-F5344CB8AC3E}">
        <p14:creationId xmlns:p14="http://schemas.microsoft.com/office/powerpoint/2010/main" val="1921352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instructors should know:</a:t>
            </a:r>
          </a:p>
          <a:p>
            <a:pPr marL="181240" indent="-181240">
              <a:buFontTx/>
              <a:buChar char="-"/>
            </a:pPr>
            <a:r>
              <a:rPr lang="en-US" dirty="0"/>
              <a:t>This is a progression to National Lifeguard.</a:t>
            </a:r>
          </a:p>
          <a:p>
            <a:pPr marL="181240" indent="-181240">
              <a:buFontTx/>
              <a:buChar char="-"/>
            </a:pPr>
            <a:r>
              <a:rPr lang="en-US" dirty="0"/>
              <a:t>Where possible, place the object at a depth of 2 m. If the facility is less than 2 m, place the object at the deepest point, but not less than 1.5 m.</a:t>
            </a:r>
          </a:p>
          <a:p>
            <a:pPr marL="181240" indent="-181240">
              <a:buFontTx/>
              <a:buChar char="-"/>
            </a:pPr>
            <a:r>
              <a:rPr lang="en-US" dirty="0"/>
              <a:t>Candidates may swim head-up or head-down and use a head-first or foot-first surface dive.</a:t>
            </a:r>
          </a:p>
          <a:p>
            <a:pPr marL="181240" indent="-181240">
              <a:buFontTx/>
              <a:buChar char="-"/>
            </a:pPr>
            <a:r>
              <a:rPr lang="en-US" dirty="0"/>
              <a:t>Candidates may descend and ascend on an angle.</a:t>
            </a:r>
          </a:p>
          <a:p>
            <a:pPr marL="181240" indent="-181240">
              <a:buFontTx/>
              <a:buChar char="-"/>
            </a:pPr>
            <a:r>
              <a:rPr lang="en-US" dirty="0"/>
              <a:t>The 5 m carry distance is measured from the point at which the candidate surfaces with the object.</a:t>
            </a:r>
          </a:p>
          <a:p>
            <a:pPr marL="181240" indent="-181240">
              <a:buFontTx/>
              <a:buChar char="-"/>
            </a:pPr>
            <a:r>
              <a:rPr lang="en-US" dirty="0"/>
              <a:t>Object may be supported with one or two hands.</a:t>
            </a:r>
          </a:p>
          <a:p>
            <a:pPr marL="181240" indent="-181240">
              <a:buFontTx/>
              <a:buChar char="-"/>
            </a:pPr>
            <a:r>
              <a:rPr lang="en-US" dirty="0"/>
              <a:t>Candidates are not required to support the object at or near the surface.</a:t>
            </a:r>
          </a:p>
          <a:p>
            <a:pPr marL="181240" indent="-181240">
              <a:buFontTx/>
              <a:buChar char="-"/>
            </a:pPr>
            <a:r>
              <a:rPr lang="en-US" dirty="0"/>
              <a:t>Encourage candidates to hold the object close to the body.</a:t>
            </a:r>
          </a:p>
          <a:p>
            <a:pPr marL="181240" indent="-181240">
              <a:buFontTx/>
              <a:buChar char="-"/>
            </a:pPr>
            <a:r>
              <a:rPr lang="en-US" dirty="0"/>
              <a:t>Head above surface means candidates can breathe easily with jawline at or above the surface.</a:t>
            </a:r>
          </a:p>
          <a:p>
            <a:pPr marL="181240" indent="-181240">
              <a:buFontTx/>
              <a:buChar char="-"/>
            </a:pPr>
            <a:r>
              <a:rPr lang="en-US" dirty="0"/>
              <a:t>While eggbeater is encouraged, any leg action or combination of lifesaving kicks are acceptable.</a:t>
            </a:r>
          </a:p>
          <a:p>
            <a:pPr marL="181240" indent="-181240">
              <a:buFontTx/>
              <a:buChar char="-"/>
            </a:pPr>
            <a:r>
              <a:rPr lang="en-US" dirty="0"/>
              <a:t>Candidates may use goggles or mask but encourage them to complete the item without them.</a:t>
            </a:r>
          </a:p>
          <a:p>
            <a:pPr marL="181240" indent="-181240">
              <a:buFontTx/>
              <a:buChar char="-"/>
            </a:pPr>
            <a:r>
              <a:rPr lang="en-US" dirty="0"/>
              <a:t>Candidates need not place object on the deck or dock.</a:t>
            </a:r>
          </a:p>
        </p:txBody>
      </p:sp>
      <p:sp>
        <p:nvSpPr>
          <p:cNvPr id="4" name="Slide Number Placeholder 3"/>
          <p:cNvSpPr>
            <a:spLocks noGrp="1"/>
          </p:cNvSpPr>
          <p:nvPr>
            <p:ph type="sldNum" sz="quarter" idx="5"/>
          </p:nvPr>
        </p:nvSpPr>
        <p:spPr/>
        <p:txBody>
          <a:bodyPr/>
          <a:lstStyle/>
          <a:p>
            <a:fld id="{CF9CAE7D-B144-D949-8AA0-E73D26C0A6AB}" type="slidenum">
              <a:rPr lang="en-US" smtClean="0"/>
              <a:t>33</a:t>
            </a:fld>
            <a:endParaRPr lang="en-US" dirty="0"/>
          </a:p>
        </p:txBody>
      </p:sp>
    </p:spTree>
    <p:extLst>
      <p:ext uri="{BB962C8B-B14F-4D97-AF65-F5344CB8AC3E}">
        <p14:creationId xmlns:p14="http://schemas.microsoft.com/office/powerpoint/2010/main" val="3960384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Instructors should know:</a:t>
            </a:r>
          </a:p>
          <a:p>
            <a:pPr marL="181240" indent="-181240">
              <a:buFontTx/>
              <a:buChar char="-"/>
            </a:pPr>
            <a:r>
              <a:rPr lang="en-US" dirty="0"/>
              <a:t>This item has a large amount of additional information in the </a:t>
            </a:r>
            <a:r>
              <a:rPr lang="en-US" i="1" dirty="0"/>
              <a:t>Bronze Medals Award Guide </a:t>
            </a:r>
            <a:r>
              <a:rPr lang="en-US" dirty="0"/>
              <a:t>for teaching this topic.</a:t>
            </a:r>
          </a:p>
          <a:p>
            <a:pPr marL="181240" indent="-181240">
              <a:buFontTx/>
              <a:buChar char="-"/>
            </a:pPr>
            <a:r>
              <a:rPr lang="en-US" dirty="0"/>
              <a:t>There is a small gap, an old Lifesaving Instructor who does not have National Lifeguard would not have been taught scanning, so we are providing instructors with a lot of resources in this area to ensure this topic will be covered effectively when taught to Bronze Cross candidates.</a:t>
            </a:r>
          </a:p>
        </p:txBody>
      </p:sp>
      <p:sp>
        <p:nvSpPr>
          <p:cNvPr id="4" name="Slide Number Placeholder 3"/>
          <p:cNvSpPr>
            <a:spLocks noGrp="1"/>
          </p:cNvSpPr>
          <p:nvPr>
            <p:ph type="sldNum" sz="quarter" idx="5"/>
          </p:nvPr>
        </p:nvSpPr>
        <p:spPr/>
        <p:txBody>
          <a:bodyPr/>
          <a:lstStyle/>
          <a:p>
            <a:fld id="{CF9CAE7D-B144-D949-8AA0-E73D26C0A6AB}" type="slidenum">
              <a:rPr lang="en-US" smtClean="0"/>
              <a:t>34</a:t>
            </a:fld>
            <a:endParaRPr lang="en-US" dirty="0"/>
          </a:p>
        </p:txBody>
      </p:sp>
    </p:spTree>
    <p:extLst>
      <p:ext uri="{BB962C8B-B14F-4D97-AF65-F5344CB8AC3E}">
        <p14:creationId xmlns:p14="http://schemas.microsoft.com/office/powerpoint/2010/main" val="3093356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this item, candidates develop the ability to evaluate aquatic environments, activities, and equipment for safety, and they will gain an understanding of when and how to intervene to prevent injury and reduce risk.</a:t>
            </a:r>
          </a:p>
          <a:p>
            <a:pPr marL="171450" indent="-171450">
              <a:buFontTx/>
              <a:buChar char="-"/>
            </a:pPr>
            <a:r>
              <a:rPr lang="en-US" dirty="0"/>
              <a:t>They will be required to demonstrate continuous scanning of a designated area, systematic scanning patterns with observable head movement, appropriate verbal intervention and education, and lastly quick, accurate recognition and reporting of deficiencies or hazards</a:t>
            </a:r>
          </a:p>
          <a:p>
            <a:pPr marL="171450" indent="-171450">
              <a:buFontTx/>
              <a:buChar char="-"/>
            </a:pPr>
            <a:endParaRPr lang="en-US" dirty="0"/>
          </a:p>
          <a:p>
            <a:pPr marL="171450" indent="-171450">
              <a:buFontTx/>
              <a:buChar char="-"/>
            </a:pPr>
            <a:r>
              <a:rPr lang="en-US" dirty="0"/>
              <a:t>Ensure you teach candidates that a full scan of a designated area of responsibility should take between 10 and 30 seconds and scans must include the surface of the water, below the water, and the bottom.</a:t>
            </a:r>
          </a:p>
        </p:txBody>
      </p:sp>
      <p:sp>
        <p:nvSpPr>
          <p:cNvPr id="4" name="Slide Number Placeholder 3"/>
          <p:cNvSpPr>
            <a:spLocks noGrp="1"/>
          </p:cNvSpPr>
          <p:nvPr>
            <p:ph type="sldNum" sz="quarter" idx="5"/>
          </p:nvPr>
        </p:nvSpPr>
        <p:spPr/>
        <p:txBody>
          <a:bodyPr/>
          <a:lstStyle/>
          <a:p>
            <a:fld id="{CF9CAE7D-B144-D949-8AA0-E73D26C0A6AB}" type="slidenum">
              <a:rPr lang="en-US" smtClean="0"/>
              <a:t>35</a:t>
            </a:fld>
            <a:endParaRPr lang="en-US" dirty="0"/>
          </a:p>
        </p:txBody>
      </p:sp>
    </p:spTree>
    <p:extLst>
      <p:ext uri="{BB962C8B-B14F-4D97-AF65-F5344CB8AC3E}">
        <p14:creationId xmlns:p14="http://schemas.microsoft.com/office/powerpoint/2010/main" val="585694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When teaching candidates about supervision zones, there are several things to keep in mind:</a:t>
            </a:r>
          </a:p>
          <a:p>
            <a:pPr marL="171450" indent="-171450">
              <a:buFontTx/>
              <a:buChar char="-"/>
            </a:pPr>
            <a:r>
              <a:rPr lang="en-US" dirty="0"/>
              <a:t>The assistant lifeguard’s line of sight and field of vision are important factors in choosing positions for effective observation of a designated zone.</a:t>
            </a:r>
          </a:p>
          <a:p>
            <a:pPr marL="171450" indent="-171450">
              <a:buFontTx/>
              <a:buChar char="-"/>
            </a:pPr>
            <a:r>
              <a:rPr lang="en-US" dirty="0"/>
              <a:t>Human vision is best focused when the observed object is directly in front of the eyes.</a:t>
            </a:r>
          </a:p>
          <a:p>
            <a:pPr marL="171450" indent="-171450">
              <a:buFontTx/>
              <a:buChar char="-"/>
            </a:pPr>
            <a:r>
              <a:rPr lang="en-US" dirty="0"/>
              <a:t>Objects in peripheral vision cannot be seen clearly or in detail. This is why assistant lifeguards must be careful to keep turning their heads to clearly monitor the whole area.</a:t>
            </a:r>
          </a:p>
          <a:p>
            <a:pPr marL="171450" indent="-171450">
              <a:buFontTx/>
              <a:buChar char="-"/>
            </a:pPr>
            <a:r>
              <a:rPr lang="en-US" dirty="0"/>
              <a:t>Ideally, assistant lifeguards are positioned to minimize the distance the head must turn in order to effectively scan the zone.</a:t>
            </a:r>
          </a:p>
          <a:p>
            <a:pPr marL="171450" indent="-171450">
              <a:buFontTx/>
              <a:buChar char="-"/>
            </a:pPr>
            <a:r>
              <a:rPr lang="en-US" dirty="0"/>
              <a:t>Factors that could effect the scanning of your zone can include potential hazards, blind spots, the number of swimmers, and the type of activities going on in the pool.</a:t>
            </a:r>
          </a:p>
          <a:p>
            <a:pPr marL="171450" indent="-171450">
              <a:buFontTx/>
              <a:buChar char="-"/>
            </a:pPr>
            <a:r>
              <a:rPr lang="en-US" dirty="0"/>
              <a:t>The zones are often set out by supervisory staff, and assistant lifeguards may recommend modifications to their zone based on factors such as the number of lifeguards available, blind spots, patron behaviour, and more.</a:t>
            </a:r>
          </a:p>
          <a:p>
            <a:pPr marL="0" indent="0">
              <a:buFontTx/>
              <a:buNone/>
            </a:pPr>
            <a:endParaRPr lang="en-US" dirty="0"/>
          </a:p>
          <a:p>
            <a:pPr marL="0" indent="0">
              <a:buFontTx/>
              <a:buNone/>
            </a:pPr>
            <a:r>
              <a:rPr lang="en-US" dirty="0"/>
              <a:t>- Using the supplement found in the </a:t>
            </a:r>
            <a:r>
              <a:rPr lang="en-US" i="1" dirty="0"/>
              <a:t>Bronze Medals Award Guide</a:t>
            </a:r>
            <a:r>
              <a:rPr lang="en-US" dirty="0"/>
              <a:t>, I encourage you to compare guarding from an elevated station vs. a roving position.</a:t>
            </a:r>
          </a:p>
          <a:p>
            <a:endParaRPr lang="en-US" dirty="0"/>
          </a:p>
          <a:p>
            <a:r>
              <a:rPr lang="en-US" dirty="0"/>
              <a:t>Learning Activity: In groups, come up with pros and cons of guarding at an elevated station vs. a ground patrol.</a:t>
            </a:r>
          </a:p>
        </p:txBody>
      </p:sp>
      <p:sp>
        <p:nvSpPr>
          <p:cNvPr id="4" name="Slide Number Placeholder 3"/>
          <p:cNvSpPr>
            <a:spLocks noGrp="1"/>
          </p:cNvSpPr>
          <p:nvPr>
            <p:ph type="sldNum" sz="quarter" idx="5"/>
          </p:nvPr>
        </p:nvSpPr>
        <p:spPr/>
        <p:txBody>
          <a:bodyPr/>
          <a:lstStyle/>
          <a:p>
            <a:fld id="{CF9CAE7D-B144-D949-8AA0-E73D26C0A6AB}" type="slidenum">
              <a:rPr lang="en-US" smtClean="0"/>
              <a:t>36</a:t>
            </a:fld>
            <a:endParaRPr lang="en-US" dirty="0"/>
          </a:p>
        </p:txBody>
      </p:sp>
    </p:spTree>
    <p:extLst>
      <p:ext uri="{BB962C8B-B14F-4D97-AF65-F5344CB8AC3E}">
        <p14:creationId xmlns:p14="http://schemas.microsoft.com/office/powerpoint/2010/main" val="2507515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When positioning assistant lifeguards, there are several things to consider, such as sight lines, elevated stations, ground level patrols, rotations and breaks, shifting to cover, and guarding special features like water slides and ropes.</a:t>
            </a:r>
          </a:p>
          <a:p>
            <a:pPr marL="171450" indent="-171450">
              <a:buFontTx/>
              <a:buChar char="-"/>
            </a:pPr>
            <a:r>
              <a:rPr lang="en-US" dirty="0"/>
              <a:t>In this example diagram, you can see several different guarding zones and positions:</a:t>
            </a:r>
          </a:p>
          <a:p>
            <a:pPr marL="628650" lvl="1" indent="-171450">
              <a:buFontTx/>
              <a:buChar char="-"/>
            </a:pPr>
            <a:r>
              <a:rPr lang="en-US" dirty="0"/>
              <a:t>Positions 1 and 3 are ground-level patrols</a:t>
            </a:r>
          </a:p>
          <a:p>
            <a:pPr marL="628650" lvl="1" indent="-171450">
              <a:buFontTx/>
              <a:buChar char="-"/>
            </a:pPr>
            <a:r>
              <a:rPr lang="en-US" dirty="0"/>
              <a:t>Positions 2 and 4 are in elevated stations</a:t>
            </a:r>
          </a:p>
          <a:p>
            <a:pPr marL="171450" lvl="0" indent="-171450">
              <a:buFontTx/>
              <a:buChar char="-"/>
            </a:pPr>
            <a:r>
              <a:rPr lang="en-US" dirty="0"/>
              <a:t>We also see the different supervision zones each assistant lifeguard has, for example:</a:t>
            </a:r>
          </a:p>
          <a:p>
            <a:pPr marL="628650" lvl="1" indent="-171450">
              <a:buFontTx/>
              <a:buChar char="-"/>
            </a:pPr>
            <a:r>
              <a:rPr lang="en-US" dirty="0"/>
              <a:t>Position 1 is responsible for just the shallow end (shown in red), while position two is covering all 6 lanes (which is shown in purple)</a:t>
            </a:r>
          </a:p>
          <a:p>
            <a:pPr marL="628650" lvl="1" indent="-171450">
              <a:buFontTx/>
              <a:buChar char="-"/>
            </a:pPr>
            <a:r>
              <a:rPr lang="en-US" dirty="0"/>
              <a:t>Position 4 is responsible for just the deep well, shown in yellow.</a:t>
            </a:r>
          </a:p>
          <a:p>
            <a:pPr marL="628650" lvl="1" indent="-171450">
              <a:buFontTx/>
              <a:buChar char="-"/>
            </a:pPr>
            <a:r>
              <a:rPr lang="en-US" dirty="0"/>
              <a:t>There are times when an additional person is needed for specialty features, like diving boards, ropes and slides, as these are more high risk areas. We can see position 5 is stationed at the diving board.</a:t>
            </a:r>
          </a:p>
          <a:p>
            <a:pPr marL="171450" lvl="0" indent="-171450">
              <a:buFontTx/>
              <a:buChar char="-"/>
            </a:pPr>
            <a:r>
              <a:rPr lang="en-US" dirty="0"/>
              <a:t>The position and quantity of lifeguards shown in this image are just an example, and even at this pool, this could change based on several variables, such as:</a:t>
            </a:r>
          </a:p>
          <a:p>
            <a:pPr marL="628650" lvl="1" indent="-171450">
              <a:buFontTx/>
              <a:buChar char="-"/>
            </a:pPr>
            <a:r>
              <a:rPr lang="en-US" dirty="0"/>
              <a:t>The location of the patrons swimming, for example if the large majority of swimmers are in the shallow end</a:t>
            </a:r>
          </a:p>
          <a:p>
            <a:pPr marL="628650" lvl="1" indent="-171450">
              <a:buFontTx/>
              <a:buChar char="-"/>
            </a:pPr>
            <a:r>
              <a:rPr lang="en-US" dirty="0"/>
              <a:t>Blind spots could affect the position and this could change even by the time of day with glare coming from windows in the facility</a:t>
            </a:r>
          </a:p>
          <a:p>
            <a:pPr marL="628650" lvl="1" indent="-171450">
              <a:buFontTx/>
              <a:buChar char="-"/>
            </a:pPr>
            <a:r>
              <a:rPr lang="en-US" dirty="0"/>
              <a:t>The </a:t>
            </a:r>
            <a:r>
              <a:rPr lang="en-US" dirty="0" err="1"/>
              <a:t>behaviour</a:t>
            </a:r>
            <a:r>
              <a:rPr lang="en-US" dirty="0"/>
              <a:t> and activities of certain patrons swimming may require more attention</a:t>
            </a:r>
          </a:p>
          <a:p>
            <a:pPr marL="628650" lvl="1" indent="-171450">
              <a:buFontTx/>
              <a:buChar char="-"/>
            </a:pPr>
            <a:r>
              <a:rPr lang="en-US" dirty="0"/>
              <a:t>The ability to see the top, middle, and bottom of the pool from the lifeguard position</a:t>
            </a:r>
          </a:p>
          <a:p>
            <a:pPr marL="628650" lvl="1" indent="-171450">
              <a:buFontTx/>
              <a:buChar char="-"/>
            </a:pPr>
            <a:r>
              <a:rPr lang="en-US" dirty="0"/>
              <a:t>The number of lifeguards and assistant lifeguards on duty</a:t>
            </a:r>
          </a:p>
          <a:p>
            <a:pPr marL="628650" lvl="1" indent="-171450">
              <a:buFontTx/>
              <a:buChar char="-"/>
            </a:pPr>
            <a:r>
              <a:rPr lang="en-US" dirty="0"/>
              <a:t>The number of patrons swimming</a:t>
            </a:r>
          </a:p>
          <a:p>
            <a:pPr marL="628650" lvl="1" indent="-171450">
              <a:buFontTx/>
              <a:buChar char="-"/>
            </a:pPr>
            <a:r>
              <a:rPr lang="en-US" dirty="0"/>
              <a:t>The shape and size of the facility</a:t>
            </a:r>
          </a:p>
          <a:p>
            <a:pPr marL="628650" lvl="1" indent="-171450">
              <a:buFontTx/>
              <a:buChar char="-"/>
            </a:pPr>
            <a:r>
              <a:rPr lang="en-US" dirty="0"/>
              <a:t>And the ability to respond quickly in an emergency, just to name a few</a:t>
            </a:r>
          </a:p>
        </p:txBody>
      </p:sp>
      <p:sp>
        <p:nvSpPr>
          <p:cNvPr id="4" name="Slide Number Placeholder 3"/>
          <p:cNvSpPr>
            <a:spLocks noGrp="1"/>
          </p:cNvSpPr>
          <p:nvPr>
            <p:ph type="sldNum" sz="quarter" idx="5"/>
          </p:nvPr>
        </p:nvSpPr>
        <p:spPr/>
        <p:txBody>
          <a:bodyPr/>
          <a:lstStyle/>
          <a:p>
            <a:fld id="{CF9CAE7D-B144-D949-8AA0-E73D26C0A6AB}" type="slidenum">
              <a:rPr lang="en-US" smtClean="0"/>
              <a:t>37</a:t>
            </a:fld>
            <a:endParaRPr lang="en-US" dirty="0"/>
          </a:p>
        </p:txBody>
      </p:sp>
    </p:spTree>
    <p:extLst>
      <p:ext uri="{BB962C8B-B14F-4D97-AF65-F5344CB8AC3E}">
        <p14:creationId xmlns:p14="http://schemas.microsoft.com/office/powerpoint/2010/main" val="3122405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Scanning a beach is significantly different from scanning a swimming pool but the basic principles are the same. Effective scanning assumes that assistant lifeguards can see the entire area, that they know what they are looking for, and that they will recognize it when the see it</a:t>
            </a:r>
          </a:p>
          <a:p>
            <a:pPr marL="628650" lvl="1" indent="-171450">
              <a:buFontTx/>
              <a:buChar char="-"/>
            </a:pPr>
            <a:r>
              <a:rPr lang="en-US" dirty="0"/>
              <a:t>Assistant lifeguards must be positioned with clear, unobstructed sight lines</a:t>
            </a:r>
          </a:p>
          <a:p>
            <a:pPr marL="628650" lvl="1" indent="-171450">
              <a:buFontTx/>
              <a:buChar char="-"/>
            </a:pPr>
            <a:r>
              <a:rPr lang="en-US" dirty="0"/>
              <a:t>They must move to counteract patron interference, especially in ground-level supervision</a:t>
            </a:r>
          </a:p>
          <a:p>
            <a:pPr marL="628650" lvl="1" indent="-171450">
              <a:buFontTx/>
              <a:buChar char="-"/>
            </a:pPr>
            <a:r>
              <a:rPr lang="en-US" dirty="0"/>
              <a:t>They take steps to minimize the effect of reflection or glare. To do this, they can change position, and use polarized sunglasses, to list a couple</a:t>
            </a:r>
          </a:p>
          <a:p>
            <a:pPr marL="628650" lvl="1" indent="-171450">
              <a:buFontTx/>
              <a:buChar char="-"/>
            </a:pPr>
            <a:r>
              <a:rPr lang="en-US" dirty="0"/>
              <a:t>Scanning strategy must compensate for an inability to see below the surface, like when you are at a waterfront and for distance from patron activity. The use of binocular can assist here.</a:t>
            </a:r>
          </a:p>
          <a:p>
            <a:pPr marL="628650" lvl="1" indent="-171450">
              <a:buFontTx/>
              <a:buChar char="-"/>
            </a:pPr>
            <a:r>
              <a:rPr lang="en-US" dirty="0"/>
              <a:t>Assistant lifeguards must practice to develop and improve perception skills.</a:t>
            </a:r>
          </a:p>
          <a:p>
            <a:pPr marL="628650" lvl="1" indent="-171450">
              <a:buFontTx/>
              <a:buChar char="-"/>
            </a:pPr>
            <a:r>
              <a:rPr lang="en-US" dirty="0"/>
              <a:t>They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assistant lifeguards must still scan their ENTIRE zone and surrounding deck.</a:t>
            </a:r>
          </a:p>
          <a:p>
            <a:pPr marL="628650" lvl="1" indent="-171450">
              <a:buFontTx/>
              <a:buChar char="-"/>
            </a:pPr>
            <a:endParaRPr lang="en-US" dirty="0"/>
          </a:p>
          <a:p>
            <a:pPr marL="628650" lvl="1" indent="-171450">
              <a:buFontTx/>
              <a:buChar char="-"/>
            </a:pPr>
            <a:r>
              <a:rPr lang="en-US" dirty="0"/>
              <a:t>You will need to discuss how to scan with your Bronze Cross candidates, and the items listed on this slide can be found in the supplement in the </a:t>
            </a:r>
            <a:r>
              <a:rPr lang="en-US" i="1" dirty="0"/>
              <a:t>Bronze Medals Award Guide.</a:t>
            </a:r>
          </a:p>
        </p:txBody>
      </p:sp>
      <p:sp>
        <p:nvSpPr>
          <p:cNvPr id="4" name="Slide Number Placeholder 3"/>
          <p:cNvSpPr>
            <a:spLocks noGrp="1"/>
          </p:cNvSpPr>
          <p:nvPr>
            <p:ph type="sldNum" sz="quarter" idx="5"/>
          </p:nvPr>
        </p:nvSpPr>
        <p:spPr/>
        <p:txBody>
          <a:bodyPr/>
          <a:lstStyle/>
          <a:p>
            <a:fld id="{CF9CAE7D-B144-D949-8AA0-E73D26C0A6AB}" type="slidenum">
              <a:rPr lang="en-US" smtClean="0"/>
              <a:t>38</a:t>
            </a:fld>
            <a:endParaRPr lang="en-US" dirty="0"/>
          </a:p>
        </p:txBody>
      </p:sp>
    </p:spTree>
    <p:extLst>
      <p:ext uri="{BB962C8B-B14F-4D97-AF65-F5344CB8AC3E}">
        <p14:creationId xmlns:p14="http://schemas.microsoft.com/office/powerpoint/2010/main" val="182560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It would be a good exercise to brainstorm with your candidates the differences between scanning a pool environment compared to a waterfront environment.</a:t>
            </a:r>
          </a:p>
          <a:p>
            <a:pPr marL="0" indent="0">
              <a:buFontTx/>
              <a:buNone/>
            </a:pPr>
            <a:r>
              <a:rPr lang="en-US" dirty="0"/>
              <a:t>- Candidates should be prepared to discuss additional challenges that they will have to face while supervising a waterfront?</a:t>
            </a:r>
          </a:p>
        </p:txBody>
      </p:sp>
      <p:sp>
        <p:nvSpPr>
          <p:cNvPr id="4" name="Slide Number Placeholder 3"/>
          <p:cNvSpPr>
            <a:spLocks noGrp="1"/>
          </p:cNvSpPr>
          <p:nvPr>
            <p:ph type="sldNum" sz="quarter" idx="5"/>
          </p:nvPr>
        </p:nvSpPr>
        <p:spPr/>
        <p:txBody>
          <a:bodyPr/>
          <a:lstStyle/>
          <a:p>
            <a:fld id="{CF9CAE7D-B144-D949-8AA0-E73D26C0A6AB}" type="slidenum">
              <a:rPr lang="en-US" smtClean="0"/>
              <a:t>39</a:t>
            </a:fld>
            <a:endParaRPr lang="en-US" dirty="0"/>
          </a:p>
        </p:txBody>
      </p:sp>
    </p:spTree>
    <p:extLst>
      <p:ext uri="{BB962C8B-B14F-4D97-AF65-F5344CB8AC3E}">
        <p14:creationId xmlns:p14="http://schemas.microsoft.com/office/powerpoint/2010/main" val="363458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Instructors should know:</a:t>
            </a:r>
          </a:p>
          <a:p>
            <a:pPr marL="171450" indent="-171450">
              <a:buFontTx/>
              <a:buChar char="-"/>
            </a:pPr>
            <a:r>
              <a:rPr lang="en-US" b="0" dirty="0"/>
              <a:t>The Lifesaving Society has updated its Bronze medal awards to reflect the Society’s current research into drowning in Canada.</a:t>
            </a:r>
          </a:p>
          <a:p>
            <a:pPr marL="171450" indent="-171450">
              <a:buFontTx/>
              <a:buChar char="-"/>
            </a:pPr>
            <a:r>
              <a:rPr lang="en-US" b="0" dirty="0"/>
              <a:t>The awards focus on the four components of a successful water rescue: each level is divided into four sections, skills, knowledge, fitness and judgment.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200" dirty="0"/>
              <a:t>The program features improved skills progressions for a logical and seamless flow into National Lifeguard.</a:t>
            </a:r>
          </a:p>
          <a:p>
            <a:pPr marL="171450" indent="-171450">
              <a:buFontTx/>
              <a:buChar char="-"/>
            </a:pPr>
            <a:r>
              <a:rPr lang="en-US" dirty="0"/>
              <a:t>Candidates will have a greater understanding of the incidence and consequences of non-fatal drowning.</a:t>
            </a:r>
          </a:p>
          <a:p>
            <a:pPr marL="171450" indent="-171450">
              <a:buFontTx/>
              <a:buChar char="-"/>
            </a:pPr>
            <a:r>
              <a:rPr lang="en-US" dirty="0"/>
              <a:t>It also sets candidates up for success as they move through the Society’s lifesaving, assistant lifeguard, and lifeguard continuum.</a:t>
            </a:r>
          </a:p>
        </p:txBody>
      </p:sp>
      <p:sp>
        <p:nvSpPr>
          <p:cNvPr id="4" name="Slide Number Placeholder 3"/>
          <p:cNvSpPr>
            <a:spLocks noGrp="1"/>
          </p:cNvSpPr>
          <p:nvPr>
            <p:ph type="sldNum" sz="quarter" idx="5"/>
          </p:nvPr>
        </p:nvSpPr>
        <p:spPr/>
        <p:txBody>
          <a:bodyPr/>
          <a:lstStyle/>
          <a:p>
            <a:fld id="{CF9CAE7D-B144-D949-8AA0-E73D26C0A6AB}" type="slidenum">
              <a:rPr lang="en-US" smtClean="0"/>
              <a:t>4</a:t>
            </a:fld>
            <a:endParaRPr lang="en-US" dirty="0"/>
          </a:p>
        </p:txBody>
      </p:sp>
    </p:spTree>
    <p:extLst>
      <p:ext uri="{BB962C8B-B14F-4D97-AF65-F5344CB8AC3E}">
        <p14:creationId xmlns:p14="http://schemas.microsoft.com/office/powerpoint/2010/main" val="79232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sample scanning patterns that you can teach your candidates include starburst, arching, and zig-zag.</a:t>
            </a:r>
          </a:p>
          <a:p>
            <a:pPr marL="171450" indent="-171450">
              <a:buFontTx/>
              <a:buChar char="-"/>
            </a:pPr>
            <a:r>
              <a:rPr lang="en-US" dirty="0"/>
              <a:t>I’m going to review several points that I would like you to teach to your Bronze Cross candidates.</a:t>
            </a:r>
          </a:p>
          <a:p>
            <a:pPr marL="171450" indent="-171450">
              <a:buFontTx/>
              <a:buChar char="-"/>
            </a:pPr>
            <a:r>
              <a:rPr lang="en-US" dirty="0"/>
              <a:t>Sweep your eyes over your zone, moving your head to see things to the right and left, and looking behind you regularly.</a:t>
            </a:r>
          </a:p>
          <a:p>
            <a:pPr marL="171450" indent="-171450">
              <a:buFontTx/>
              <a:buChar char="-"/>
            </a:pPr>
            <a:r>
              <a:rPr lang="en-US" dirty="0"/>
              <a:t>Take note of patrons and activity right in front of you.</a:t>
            </a:r>
          </a:p>
          <a:p>
            <a:pPr marL="171450" indent="-171450">
              <a:buFontTx/>
              <a:buChar char="-"/>
            </a:pPr>
            <a:r>
              <a:rPr lang="en-US" dirty="0"/>
              <a:t>Assistant lifeguards in an elevated station must remember to look below them.</a:t>
            </a:r>
          </a:p>
          <a:p>
            <a:pPr marL="171450" indent="-171450">
              <a:buFontTx/>
              <a:buChar char="-"/>
            </a:pPr>
            <a:r>
              <a:rPr lang="en-US" dirty="0"/>
              <a:t>Include adjacent assistant lifeguards on each sweep to receive any visual communications they might be sending and to check the area behind them.</a:t>
            </a:r>
          </a:p>
          <a:p>
            <a:pPr marL="171450" indent="-171450">
              <a:buFontTx/>
              <a:buChar char="-"/>
            </a:pPr>
            <a:r>
              <a:rPr lang="en-US" dirty="0"/>
              <a:t>Scan below the surface and, in swimming pools, scan the bottom regularly.</a:t>
            </a:r>
          </a:p>
          <a:p>
            <a:pPr marL="171450" indent="-171450">
              <a:buFontTx/>
              <a:buChar char="-"/>
            </a:pPr>
            <a:r>
              <a:rPr lang="en-US" dirty="0"/>
              <a:t>Attend to the “hot spots” more often, like diving boards, rafts, drop-offs, </a:t>
            </a:r>
            <a:r>
              <a:rPr lang="en-US" dirty="0" err="1"/>
              <a:t>buoylines</a:t>
            </a:r>
            <a:r>
              <a:rPr lang="en-US" dirty="0"/>
              <a:t>, ladders, and toys</a:t>
            </a:r>
          </a:p>
          <a:p>
            <a:pPr marL="171450" indent="-171450">
              <a:buFontTx/>
              <a:buChar char="-"/>
            </a:pPr>
            <a:r>
              <a:rPr lang="en-US" dirty="0"/>
              <a:t>Ensure that each person who enters the water from a dive, slide, or diving board, resurfaces.</a:t>
            </a:r>
          </a:p>
          <a:p>
            <a:pPr marL="171450" indent="-171450">
              <a:buFontTx/>
              <a:buChar char="-"/>
            </a:pPr>
            <a:r>
              <a:rPr lang="en-US" dirty="0"/>
              <a:t>Remember that an activity “hot spot” can move with the people who create it.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40</a:t>
            </a:fld>
            <a:endParaRPr lang="en-US" dirty="0"/>
          </a:p>
        </p:txBody>
      </p:sp>
    </p:spTree>
    <p:extLst>
      <p:ext uri="{BB962C8B-B14F-4D97-AF65-F5344CB8AC3E}">
        <p14:creationId xmlns:p14="http://schemas.microsoft.com/office/powerpoint/2010/main" val="4098959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Experience is a very good teacher. Over time, assistant lifeguards develop a discerning eye and nose for potential trouble.</a:t>
            </a:r>
          </a:p>
          <a:p>
            <a:pPr marL="171450" indent="-171450">
              <a:buFontTx/>
              <a:buChar char="-"/>
            </a:pPr>
            <a:r>
              <a:rPr lang="en-US" dirty="0"/>
              <a:t>Experienced assistant lifeguards develop good pattern recognition skills and are faster at detecting disturbances or anomalies in those patters than new assistant lifeguards.</a:t>
            </a:r>
          </a:p>
          <a:p>
            <a:pPr marL="171450" indent="-171450">
              <a:buFontTx/>
              <a:buChar char="-"/>
            </a:pPr>
            <a:r>
              <a:rPr lang="en-US" dirty="0"/>
              <a:t>Training and practice will help prepare the new assistant lifeguard for those early days on the job.</a:t>
            </a:r>
          </a:p>
          <a:p>
            <a:pPr marL="171450" indent="-171450">
              <a:buFontTx/>
              <a:buChar char="-"/>
            </a:pPr>
            <a:r>
              <a:rPr lang="en-US" dirty="0"/>
              <a:t>If you are unsure of something you are seeing in the water, don’t hesitate, and respond (it’s better to be safe than sorry).</a:t>
            </a:r>
          </a:p>
          <a:p>
            <a:pPr marL="171450" indent="-171450">
              <a:buFontTx/>
              <a:buChar char="-"/>
            </a:pPr>
            <a:endParaRPr lang="en-US" dirty="0"/>
          </a:p>
          <a:p>
            <a:pPr marL="171450" indent="-171450">
              <a:buFontTx/>
              <a:buChar char="-"/>
            </a:pPr>
            <a:r>
              <a:rPr lang="en-US" dirty="0"/>
              <a:t>Assistant lifeguards must be able to recognize potential hazards and people in danger and intervene. They must also report hazards to a lifeguard or supervisor right away</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Details regarding teaching scanning strategies can be found in the supplement of the Bronze Medals Award Guide, and should be reviewed with candidates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When teaching scanning, just like any other skill, I recommend using progressions. For example, have your candidates observe a public swim and tell them to simply scan and report back on what they observed. They will have difficulty with this as they do not know what to look for. Send them back again but this time have them observe patron </a:t>
            </a:r>
            <a:r>
              <a:rPr lang="en-US" dirty="0" err="1"/>
              <a:t>behaviours</a:t>
            </a:r>
            <a:r>
              <a:rPr lang="en-US" dirty="0"/>
              <a:t> and report back. Continue to add on to what they are to observe and report back. You can add things like, what do you notice when scanning the bottom, middle, or surface of the water. What about the deck. Include other assistant lifeguards in your scan. As they practice, they will begin to notice more things, they will be scanning more successfully, and they will become more confident when reporting.</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41</a:t>
            </a:fld>
            <a:endParaRPr lang="en-US" dirty="0"/>
          </a:p>
        </p:txBody>
      </p:sp>
    </p:spTree>
    <p:extLst>
      <p:ext uri="{BB962C8B-B14F-4D97-AF65-F5344CB8AC3E}">
        <p14:creationId xmlns:p14="http://schemas.microsoft.com/office/powerpoint/2010/main" val="519217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Appendix in Award Guide: Designing Assistant Lifeguard Situations</a:t>
            </a:r>
          </a:p>
          <a:p>
            <a:pPr marL="181240" indent="-181240">
              <a:buFontTx/>
              <a:buChar char="-"/>
            </a:pPr>
            <a:r>
              <a:rPr lang="en-US" dirty="0"/>
              <a:t>Progression to National Lifeguard</a:t>
            </a:r>
          </a:p>
          <a:p>
            <a:pPr marL="181240" indent="-181240">
              <a:buFontTx/>
              <a:buChar char="-"/>
            </a:pPr>
            <a:endParaRPr lang="en-US" dirty="0"/>
          </a:p>
          <a:p>
            <a:r>
              <a:rPr lang="en-US" dirty="0"/>
              <a:t>What instructor should know:</a:t>
            </a:r>
          </a:p>
          <a:p>
            <a:r>
              <a:rPr lang="en-US" dirty="0"/>
              <a:t>Simulated rescue situations – to develop and improve judgment, candidates must have the opportunity to solve problems and make decision.</a:t>
            </a:r>
          </a:p>
          <a:p>
            <a:pPr marL="181240" indent="-181240">
              <a:buFontTx/>
              <a:buChar char="-"/>
            </a:pPr>
            <a:r>
              <a:rPr lang="en-US" dirty="0"/>
              <a:t>You can provide this opportunity through situational training. In situational training, you outline a situation or scenario that requires rescuers to make decisions about what action to take.</a:t>
            </a:r>
          </a:p>
          <a:p>
            <a:pPr marL="181240" indent="-181240">
              <a:buFontTx/>
              <a:buChar char="-"/>
            </a:pPr>
            <a:r>
              <a:rPr lang="en-US" dirty="0"/>
              <a:t>Ensure rescue scenarios are appropriate for the award level and fall within the requirements of the test item (Appendix B in the award guide will assist here).</a:t>
            </a:r>
          </a:p>
          <a:p>
            <a:pPr marL="181240" indent="-181240">
              <a:buFontTx/>
              <a:buChar char="-"/>
            </a:pPr>
            <a:r>
              <a:rPr lang="en-US" dirty="0"/>
              <a:t>Realistic victim simulations are critical; rescuers cannot make appropriate decisions when victims do not portray the victim type accurately.</a:t>
            </a:r>
          </a:p>
          <a:p>
            <a:pPr marL="181240" indent="-181240">
              <a:buFontTx/>
              <a:buChar char="-"/>
            </a:pPr>
            <a:endParaRPr lang="en-US" dirty="0"/>
          </a:p>
          <a:p>
            <a:r>
              <a:rPr lang="en-US" dirty="0"/>
              <a:t>Designing situations: in early situational training, keep rescue scenarios simple and straightforward.</a:t>
            </a:r>
          </a:p>
          <a:p>
            <a:pPr marL="181240" indent="-181240">
              <a:buFontTx/>
              <a:buChar char="-"/>
            </a:pPr>
            <a:r>
              <a:rPr lang="en-US" dirty="0"/>
              <a:t>As candidates gain experience and confidence, scenarios may become increasingly challenging (within the limits of the award level)</a:t>
            </a:r>
          </a:p>
          <a:p>
            <a:pPr marL="664546" lvl="1" indent="-181240">
              <a:buFontTx/>
              <a:buChar char="-"/>
            </a:pPr>
            <a:r>
              <a:rPr lang="en-US" dirty="0"/>
              <a:t>Increase the number of variables the rescuer must address</a:t>
            </a:r>
          </a:p>
          <a:p>
            <a:pPr marL="664546" lvl="1" indent="-181240">
              <a:buFontTx/>
              <a:buChar char="-"/>
            </a:pPr>
            <a:r>
              <a:rPr lang="en-US" dirty="0"/>
              <a:t>Situation may evolve</a:t>
            </a:r>
          </a:p>
          <a:p>
            <a:pPr marL="664546" lvl="1" indent="-181240">
              <a:buFontTx/>
              <a:buChar char="-"/>
            </a:pPr>
            <a:r>
              <a:rPr lang="en-US" dirty="0"/>
              <a:t>Circumstances might change</a:t>
            </a:r>
          </a:p>
          <a:p>
            <a:pPr marL="664546" lvl="1" indent="-181240">
              <a:buFontTx/>
              <a:buChar char="-"/>
            </a:pPr>
            <a:r>
              <a:rPr lang="en-US" dirty="0"/>
              <a:t>The victim condition might change (level of consciousness, respiratory rate, pain, etc.)</a:t>
            </a:r>
          </a:p>
          <a:p>
            <a:pPr marL="664546" lvl="1" indent="-181240">
              <a:buFontTx/>
              <a:buChar char="-"/>
            </a:pPr>
            <a:r>
              <a:rPr lang="en-US" dirty="0"/>
              <a:t>The equipment available might be sparse</a:t>
            </a:r>
          </a:p>
          <a:p>
            <a:pPr marL="664546" lvl="1" indent="-181240">
              <a:buFontTx/>
              <a:buChar char="-"/>
            </a:pPr>
            <a:endParaRPr lang="en-US" dirty="0"/>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42</a:t>
            </a:fld>
            <a:endParaRPr lang="en-US" dirty="0"/>
          </a:p>
        </p:txBody>
      </p:sp>
    </p:spTree>
    <p:extLst>
      <p:ext uri="{BB962C8B-B14F-4D97-AF65-F5344CB8AC3E}">
        <p14:creationId xmlns:p14="http://schemas.microsoft.com/office/powerpoint/2010/main" val="3721923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situations – brief the rescuers on their environment, position of rescuers, available rescue aids and first aid supplies</a:t>
            </a:r>
          </a:p>
          <a:p>
            <a:pPr marL="181240" indent="-181240">
              <a:buFontTx/>
              <a:buChar char="-"/>
            </a:pPr>
            <a:r>
              <a:rPr lang="en-US" dirty="0"/>
              <a:t>Do not explain the victim type and behaviours or the precipitating incident to the rescuer.</a:t>
            </a:r>
          </a:p>
          <a:p>
            <a:pPr marL="181240" indent="-181240">
              <a:buFontTx/>
              <a:buChar char="-"/>
            </a:pPr>
            <a:r>
              <a:rPr lang="en-US" dirty="0"/>
              <a:t>To develop judgment, learners need an opportunity to assess what is unfolding in front of them and to adapt as their assessment evolves and circumstances change.</a:t>
            </a:r>
          </a:p>
          <a:p>
            <a:pPr marL="181240" indent="-181240">
              <a:buFontTx/>
              <a:buChar char="-"/>
            </a:pPr>
            <a:r>
              <a:rPr lang="en-US" dirty="0"/>
              <a:t>Brief the victims on their environment, victim type and behaviours, and the precipitating incidents they are to role-play.</a:t>
            </a:r>
          </a:p>
          <a:p>
            <a:pPr marL="181240" indent="-181240">
              <a:buFontTx/>
              <a:buChar char="-"/>
            </a:pPr>
            <a:r>
              <a:rPr lang="en-US" dirty="0"/>
              <a:t>Stress the importance of good victim simulations, as this allows learners to make appropriate choices about how to respond.</a:t>
            </a:r>
          </a:p>
          <a:p>
            <a:endParaRPr lang="en-US" dirty="0"/>
          </a:p>
          <a:p>
            <a:endParaRPr lang="en-US" dirty="0"/>
          </a:p>
          <a:p>
            <a:r>
              <a:rPr lang="en-US" dirty="0"/>
              <a:t>Assistant Lifeguard Situation Design – There are many factors to consider when designing and executing rescue situations</a:t>
            </a:r>
          </a:p>
          <a:p>
            <a:pPr marL="664546" lvl="1" indent="-181240">
              <a:buFontTx/>
              <a:buChar char="-"/>
            </a:pPr>
            <a:r>
              <a:rPr lang="en-US" dirty="0"/>
              <a:t>set-up and re-set of the rescue scenarios</a:t>
            </a:r>
          </a:p>
          <a:p>
            <a:pPr marL="664546" lvl="1" indent="-181240">
              <a:buFontTx/>
              <a:buChar char="-"/>
            </a:pPr>
            <a:r>
              <a:rPr lang="en-US" dirty="0"/>
              <a:t>Managing the </a:t>
            </a:r>
            <a:r>
              <a:rPr lang="en-US" dirty="0" err="1"/>
              <a:t>behaviours</a:t>
            </a:r>
            <a:r>
              <a:rPr lang="en-US" dirty="0"/>
              <a:t> of multiple victims at different times</a:t>
            </a:r>
          </a:p>
          <a:p>
            <a:pPr marL="664546" lvl="1" indent="-181240">
              <a:buFontTx/>
              <a:buChar char="-"/>
            </a:pPr>
            <a:r>
              <a:rPr lang="en-US" dirty="0"/>
              <a:t>Setting up the activities of those who are not involved in the rescues directly (e.g.. The role of bystanders)</a:t>
            </a:r>
          </a:p>
          <a:p>
            <a:pPr marL="181240" indent="-181240">
              <a:buFontTx/>
              <a:buChar char="-"/>
            </a:pPr>
            <a:r>
              <a:rPr lang="en-US" dirty="0"/>
              <a:t>LSS Instructors must ensure the set-up and changeover of situations is timely while providing the opportunity for candidates to demonstrate their abilities to properly recognize and react. This is important since scanning and recognition are imperative to effective rescue response.</a:t>
            </a:r>
          </a:p>
          <a:p>
            <a:pPr marL="181240" indent="-181240">
              <a:buFontTx/>
              <a:buChar char="-"/>
            </a:pPr>
            <a:r>
              <a:rPr lang="en-US" dirty="0"/>
              <a:t>Consider setting up two groups at once, preparing the victims for several situations in advance, or repeating situations (as long as the rescuers are not privy to the first scenario). </a:t>
            </a:r>
          </a:p>
          <a:p>
            <a:pPr marL="181240" indent="-181240">
              <a:buFontTx/>
              <a:buChar char="-"/>
            </a:pPr>
            <a:r>
              <a:rPr lang="en-US" dirty="0"/>
              <a:t>This will help to ensure that you have time to monitor the victim and the rescuer, the rest of the team, the unfolding of the rescue situation, and the involvement of multiple bystanders, equipment, EMS, etc.</a:t>
            </a:r>
          </a:p>
          <a:p>
            <a:pPr marL="181240" indent="-181240">
              <a:buFontTx/>
              <a:buChar char="-"/>
            </a:pPr>
            <a:endParaRPr lang="en-US" dirty="0"/>
          </a:p>
          <a:p>
            <a:pPr marL="181240" indent="-181240">
              <a:buFontTx/>
              <a:buChar char="-"/>
            </a:pPr>
            <a:r>
              <a:rPr lang="en-US" dirty="0"/>
              <a:t>I recommend you have your teams and situations prepared in advance, this will save you time on your transitions.</a:t>
            </a:r>
          </a:p>
          <a:p>
            <a:pPr marL="181240" indent="-181240">
              <a:buFontTx/>
              <a:buChar char="-"/>
            </a:pPr>
            <a:r>
              <a:rPr lang="en-US" dirty="0"/>
              <a:t>When setting up your victims, ensure the Assistant Lifeguards are setting up in an area that they cannot see or hear what you are discussing</a:t>
            </a:r>
          </a:p>
          <a:p>
            <a:pPr marL="181240" indent="-181240">
              <a:buFontTx/>
              <a:buChar char="-"/>
            </a:pPr>
            <a:r>
              <a:rPr lang="en-US" dirty="0"/>
              <a:t>Select candidates to act as victims, I recommend you review victim simulation with them at this time</a:t>
            </a:r>
          </a:p>
          <a:p>
            <a:pPr marL="181240" indent="-181240">
              <a:buFontTx/>
              <a:buChar char="-"/>
            </a:pPr>
            <a:r>
              <a:rPr lang="en-US" dirty="0"/>
              <a:t>Provide the victims with a time or cue as to when they are to proceed during the situation</a:t>
            </a:r>
          </a:p>
          <a:p>
            <a:pPr marL="181240" indent="-181240">
              <a:buFontTx/>
              <a:buChar char="-"/>
            </a:pPr>
            <a:r>
              <a:rPr lang="en-US" dirty="0"/>
              <a:t>Situations can be setup to be preventable as well (for example, the assistant lifeguard may notice a gutter grabber, and stop them before they become a non-swimmer)</a:t>
            </a:r>
          </a:p>
          <a:p>
            <a:pPr marL="181240" indent="-181240">
              <a:buFontTx/>
              <a:buChar char="-"/>
            </a:pPr>
            <a:r>
              <a:rPr lang="en-US" dirty="0"/>
              <a:t>An assistant lifeguard team should have the chance to rescue multiple victims, and try difference positions and supervision zones before switching to the next team</a:t>
            </a:r>
          </a:p>
          <a:p>
            <a:pPr marL="181240" indent="-181240">
              <a:buFontTx/>
              <a:buChar char="-"/>
            </a:pPr>
            <a:r>
              <a:rPr lang="en-US" dirty="0"/>
              <a:t>Ensure to provide feedback after each team finishes their round of situations. I recommend you do this with the whole class so everyone can learn from the experience.</a:t>
            </a:r>
          </a:p>
          <a:p>
            <a:pPr marL="181240" indent="-181240">
              <a:buFontTx/>
              <a:buChar char="-"/>
            </a:pPr>
            <a:r>
              <a:rPr lang="en-US" dirty="0"/>
              <a:t>To help with remembering the feedback, I recommend you use evaluation sheets, which are available on the lifesaving society’s website.</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43</a:t>
            </a:fld>
            <a:endParaRPr lang="en-US" dirty="0"/>
          </a:p>
        </p:txBody>
      </p:sp>
    </p:spTree>
    <p:extLst>
      <p:ext uri="{BB962C8B-B14F-4D97-AF65-F5344CB8AC3E}">
        <p14:creationId xmlns:p14="http://schemas.microsoft.com/office/powerpoint/2010/main" val="1080896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assistant lifeguard situations, candidates perform as a member of an assistant lifeguard team. When teaching, formative feedback should focus on both the team effort and the individual performance. However, summative (pass/fail) evaluation must focus solely on the individual candidate’s performance</a:t>
            </a:r>
          </a:p>
        </p:txBody>
      </p:sp>
      <p:sp>
        <p:nvSpPr>
          <p:cNvPr id="4" name="Slide Number Placeholder 3"/>
          <p:cNvSpPr>
            <a:spLocks noGrp="1"/>
          </p:cNvSpPr>
          <p:nvPr>
            <p:ph type="sldNum" sz="quarter" idx="5"/>
          </p:nvPr>
        </p:nvSpPr>
        <p:spPr/>
        <p:txBody>
          <a:bodyPr/>
          <a:lstStyle/>
          <a:p>
            <a:fld id="{CF9CAE7D-B144-D949-8AA0-E73D26C0A6AB}" type="slidenum">
              <a:rPr lang="en-US" smtClean="0"/>
              <a:t>44</a:t>
            </a:fld>
            <a:endParaRPr lang="en-US" dirty="0"/>
          </a:p>
        </p:txBody>
      </p:sp>
    </p:spTree>
    <p:extLst>
      <p:ext uri="{BB962C8B-B14F-4D97-AF65-F5344CB8AC3E}">
        <p14:creationId xmlns:p14="http://schemas.microsoft.com/office/powerpoint/2010/main" val="236049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Bronze Medals Award Guide</a:t>
            </a:r>
            <a:r>
              <a:rPr lang="en-US" dirty="0"/>
              <a:t>: features supplemental technical information (not currently found in the </a:t>
            </a:r>
            <a:r>
              <a:rPr lang="en-US" i="1" dirty="0"/>
              <a:t>Canadian Lifesaving Manual</a:t>
            </a:r>
            <a:r>
              <a:rPr lang="en-US" dirty="0"/>
              <a:t>) and guidance on setting up lifesaving and Bronze Cross assistant lifeguarding situations.</a:t>
            </a:r>
          </a:p>
          <a:p>
            <a:endParaRPr lang="en-US" dirty="0"/>
          </a:p>
          <a:p>
            <a:r>
              <a:rPr lang="en-US" dirty="0"/>
              <a:t>- The current Medallion and Cross workbooks will be available only while supplies last.</a:t>
            </a:r>
          </a:p>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45</a:t>
            </a:fld>
            <a:endParaRPr lang="en-US" dirty="0"/>
          </a:p>
        </p:txBody>
      </p:sp>
    </p:spTree>
    <p:extLst>
      <p:ext uri="{BB962C8B-B14F-4D97-AF65-F5344CB8AC3E}">
        <p14:creationId xmlns:p14="http://schemas.microsoft.com/office/powerpoint/2010/main" val="3789731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CAE7D-B144-D949-8AA0-E73D26C0A6AB}" type="slidenum">
              <a:rPr lang="en-US" smtClean="0"/>
              <a:t>46</a:t>
            </a:fld>
            <a:endParaRPr lang="en-US" dirty="0"/>
          </a:p>
        </p:txBody>
      </p:sp>
    </p:spTree>
    <p:extLst>
      <p:ext uri="{BB962C8B-B14F-4D97-AF65-F5344CB8AC3E}">
        <p14:creationId xmlns:p14="http://schemas.microsoft.com/office/powerpoint/2010/main" val="225178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b="0" kern="1200" dirty="0">
                <a:solidFill>
                  <a:schemeClr val="tx1"/>
                </a:solidFill>
                <a:effectLst/>
                <a:latin typeface="+mn-lt"/>
                <a:ea typeface="+mn-ea"/>
                <a:cs typeface="+mn-cs"/>
              </a:rPr>
              <a:t>Here are some key changes to the program</a:t>
            </a:r>
          </a:p>
          <a:p>
            <a:pPr marL="358775" indent="-358775">
              <a:lnSpc>
                <a:spcPct val="100000"/>
              </a:lnSpc>
              <a:spcBef>
                <a:spcPts val="600"/>
              </a:spcBef>
              <a:spcAft>
                <a:spcPts val="600"/>
              </a:spcAft>
            </a:pPr>
            <a:r>
              <a:rPr lang="en-US" altLang="en-US" sz="1400" b="0" kern="1200" dirty="0">
                <a:solidFill>
                  <a:schemeClr val="tx1"/>
                </a:solidFill>
                <a:effectLst/>
                <a:latin typeface="+mn-lt"/>
                <a:ea typeface="+mn-ea"/>
                <a:cs typeface="+mn-cs"/>
              </a:rPr>
              <a:t>	- </a:t>
            </a:r>
            <a:r>
              <a:rPr lang="en-US" altLang="en-US" sz="1400" dirty="0"/>
              <a:t>Bronze Star content focuses on swimming proficiency, lifesaving skill and personal fitness.</a:t>
            </a:r>
          </a:p>
          <a:p>
            <a:pPr marL="358775" indent="-358775">
              <a:lnSpc>
                <a:spcPct val="100000"/>
              </a:lnSpc>
              <a:spcBef>
                <a:spcPts val="600"/>
              </a:spcBef>
              <a:spcAft>
                <a:spcPts val="600"/>
              </a:spcAft>
            </a:pPr>
            <a:r>
              <a:rPr lang="en-US" altLang="en-US" sz="1400" dirty="0"/>
              <a:t>	- Bronze Medallion reintroduces swim stroke requirements.</a:t>
            </a:r>
          </a:p>
          <a:p>
            <a:pPr marL="358775" indent="-358775">
              <a:lnSpc>
                <a:spcPct val="100000"/>
              </a:lnSpc>
              <a:spcBef>
                <a:spcPts val="600"/>
              </a:spcBef>
              <a:spcAft>
                <a:spcPts val="600"/>
              </a:spcAft>
            </a:pPr>
            <a:r>
              <a:rPr lang="en-US" altLang="en-US" sz="1400" dirty="0"/>
              <a:t>	- Bronze Cross contains fundamental assistant lifeguarding skills.</a:t>
            </a:r>
          </a:p>
          <a:p>
            <a:pPr marL="358775" indent="-358775">
              <a:lnSpc>
                <a:spcPct val="100000"/>
              </a:lnSpc>
              <a:spcBef>
                <a:spcPts val="600"/>
              </a:spcBef>
              <a:spcAft>
                <a:spcPts val="600"/>
              </a:spcAft>
            </a:pPr>
            <a:r>
              <a:rPr lang="en-US" altLang="en-US" sz="1400" dirty="0"/>
              <a:t>	- First aid items are restricted to content that relates directly to water rescue; old items that were mirrored in standard first aid or emergency first aid are no longer in the new program.</a:t>
            </a:r>
          </a:p>
          <a:p>
            <a:pPr marL="358775" indent="-358775">
              <a:lnSpc>
                <a:spcPct val="100000"/>
              </a:lnSpc>
              <a:spcBef>
                <a:spcPts val="600"/>
              </a:spcBef>
              <a:spcAft>
                <a:spcPts val="600"/>
              </a:spcAft>
            </a:pPr>
            <a:r>
              <a:rPr lang="en-US" altLang="en-US" sz="1400" dirty="0"/>
              <a:t>	-To ensure national consistency, the Society identifies the mandatory items to be evaluated in Bronze Medallion and Bronze Cross recertifications. This is new. If you are conducting a Bronze Med. or Cross recertification, there are specific items that you will evaluate during that exam. This is similar to National Lifeguard.</a:t>
            </a:r>
          </a:p>
          <a:p>
            <a:pPr marL="36000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Strokes are back – by popular demand: </a:t>
            </a:r>
            <a:r>
              <a:rPr lang="en-US" sz="1400" kern="1200" dirty="0">
                <a:solidFill>
                  <a:schemeClr val="tx1"/>
                </a:solidFill>
                <a:effectLst/>
                <a:latin typeface="+mn-lt"/>
                <a:ea typeface="+mn-ea"/>
                <a:cs typeface="+mn-cs"/>
              </a:rPr>
              <a:t>We heard loud and clear from parents, instructors, and affiliates that young swimmers need opportunities to continue to develop their swim strokes in lifesaving classes. In the new Bronze Star and Medallion participants will hone their front and back crawl, breaststroke and lifesaving kicks. </a:t>
            </a:r>
            <a:endParaRPr lang="en-CA" sz="1400" kern="1200" dirty="0">
              <a:solidFill>
                <a:schemeClr val="tx1"/>
              </a:solidFill>
              <a:effectLst/>
              <a:latin typeface="+mn-lt"/>
              <a:ea typeface="+mn-ea"/>
              <a:cs typeface="+mn-cs"/>
            </a:endParaRPr>
          </a:p>
          <a:p>
            <a:pPr marL="360000" marR="0" lvl="0" indent="-171450" algn="l" defTabSz="914400" rtl="0" eaLnBrk="1" fontAlgn="auto" latinLnBrk="0" hangingPunct="1">
              <a:lnSpc>
                <a:spcPct val="100000"/>
              </a:lnSpc>
              <a:spcBef>
                <a:spcPts val="0"/>
              </a:spcBef>
              <a:spcAft>
                <a:spcPts val="0"/>
              </a:spcAft>
              <a:buClrTx/>
              <a:buSzTx/>
              <a:buFontTx/>
              <a:buChar char="-"/>
              <a:tabLst/>
              <a:defRPr/>
            </a:pPr>
            <a:r>
              <a:rPr lang="en-US" sz="1400" dirty="0"/>
              <a:t>Bronze Cross includes </a:t>
            </a:r>
            <a:r>
              <a:rPr lang="en-US" altLang="en-US" sz="1400" b="0" dirty="0"/>
              <a:t>concepts needed by those responsible for safety supervision, example scanning.</a:t>
            </a:r>
          </a:p>
          <a:p>
            <a:pPr marL="36000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400" b="0" dirty="0"/>
              <a:t>First Aid drowning resuscitation remains the central focus throughout the Bronze medal awards.</a:t>
            </a:r>
          </a:p>
          <a:p>
            <a:pPr marL="181240" indent="-181240" defTabSz="966612">
              <a:buFontTx/>
              <a:buChar char="-"/>
              <a:defRPr/>
            </a:pPr>
            <a:endParaRPr lang="en-US" altLang="en-US" sz="1300" dirty="0"/>
          </a:p>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5</a:t>
            </a:fld>
            <a:endParaRPr lang="en-US" dirty="0"/>
          </a:p>
        </p:txBody>
      </p:sp>
    </p:spTree>
    <p:extLst>
      <p:ext uri="{BB962C8B-B14F-4D97-AF65-F5344CB8AC3E}">
        <p14:creationId xmlns:p14="http://schemas.microsoft.com/office/powerpoint/2010/main" val="71195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more than ever, the new Bronze Cross prepares candidates for responsibilities as assistant lifeguards. </a:t>
            </a:r>
          </a:p>
          <a:p>
            <a:pPr marL="90000" indent="-90000"/>
            <a:r>
              <a:rPr lang="en-US" dirty="0"/>
              <a:t>- Bronze Cross features more lifeguarding content with an emphasis on the principles and techniques of active surveillance in aquatic facilities.</a:t>
            </a:r>
          </a:p>
          <a:p>
            <a:r>
              <a:rPr lang="en-US" dirty="0"/>
              <a:t>- Candidate assessment includes Assistant Lifeguard Situations. These are similar to – but</a:t>
            </a:r>
            <a:r>
              <a:rPr lang="en-US" baseline="0" dirty="0"/>
              <a:t> more limited than -</a:t>
            </a:r>
            <a:r>
              <a:rPr lang="en-US" dirty="0"/>
              <a:t> National Lifeguard situations.</a:t>
            </a:r>
          </a:p>
        </p:txBody>
      </p:sp>
      <p:sp>
        <p:nvSpPr>
          <p:cNvPr id="4" name="Slide Number Placeholder 3"/>
          <p:cNvSpPr>
            <a:spLocks noGrp="1"/>
          </p:cNvSpPr>
          <p:nvPr>
            <p:ph type="sldNum" sz="quarter" idx="5"/>
          </p:nvPr>
        </p:nvSpPr>
        <p:spPr/>
        <p:txBody>
          <a:bodyPr/>
          <a:lstStyle/>
          <a:p>
            <a:fld id="{CF9CAE7D-B144-D949-8AA0-E73D26C0A6AB}" type="slidenum">
              <a:rPr lang="en-US" smtClean="0"/>
              <a:t>6</a:t>
            </a:fld>
            <a:endParaRPr lang="en-US" dirty="0"/>
          </a:p>
        </p:txBody>
      </p:sp>
    </p:spTree>
    <p:extLst>
      <p:ext uri="{BB962C8B-B14F-4D97-AF65-F5344CB8AC3E}">
        <p14:creationId xmlns:p14="http://schemas.microsoft.com/office/powerpoint/2010/main" val="287881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dirty="0"/>
              <a:t>What Instructors should know:</a:t>
            </a:r>
            <a:endParaRPr lang="en-US" sz="1300" dirty="0"/>
          </a:p>
          <a:p>
            <a:pPr marL="180000" indent="-90000" defTabSz="966612">
              <a:defRPr/>
            </a:pPr>
            <a:r>
              <a:rPr lang="en-US" sz="1300" dirty="0"/>
              <a:t>- The revised Bronze medal awards are designed for candidates to achieve success within the recommended programming time blocks. The </a:t>
            </a:r>
            <a:r>
              <a:rPr lang="en-US" sz="1300" kern="1200" dirty="0">
                <a:solidFill>
                  <a:schemeClr val="tx1"/>
                </a:solidFill>
                <a:latin typeface="+mn-lt"/>
                <a:ea typeface="+mn-ea"/>
                <a:cs typeface="+mn-cs"/>
              </a:rPr>
              <a:t>above</a:t>
            </a:r>
            <a:r>
              <a:rPr lang="en-US" sz="1300" dirty="0"/>
              <a:t> outlines the minimum additional time needed for the average candidate to achieve the required standard. </a:t>
            </a:r>
            <a:r>
              <a:rPr lang="en-US" sz="1300" kern="1200" dirty="0">
                <a:solidFill>
                  <a:schemeClr val="tx1"/>
                </a:solidFill>
                <a:latin typeface="+mn-lt"/>
                <a:ea typeface="+mn-ea"/>
                <a:cs typeface="+mn-cs"/>
              </a:rPr>
              <a:t>Additional</a:t>
            </a:r>
            <a:r>
              <a:rPr lang="en-US" sz="1300" dirty="0"/>
              <a:t> time may be needed for learning activities such as skills practice and situational training, breaks, etc.</a:t>
            </a:r>
          </a:p>
          <a:p>
            <a:pPr marL="180000" indent="-181240" defTabSz="966612">
              <a:buFontTx/>
              <a:buChar char="-"/>
              <a:defRPr/>
            </a:pPr>
            <a:endParaRPr lang="en-US" sz="1300" dirty="0"/>
          </a:p>
          <a:p>
            <a:pPr marL="180000" indent="-90000">
              <a:lnSpc>
                <a:spcPct val="114000"/>
              </a:lnSpc>
              <a:spcAft>
                <a:spcPts val="634"/>
              </a:spcAft>
            </a:pPr>
            <a:r>
              <a:rPr lang="en-US" altLang="en-US" sz="1300" dirty="0"/>
              <a:t>- The </a:t>
            </a:r>
            <a:r>
              <a:rPr lang="en-US" altLang="en-US" sz="1300" kern="1200" dirty="0">
                <a:solidFill>
                  <a:schemeClr val="tx1"/>
                </a:solidFill>
                <a:latin typeface="+mn-lt"/>
                <a:ea typeface="+mn-ea"/>
                <a:cs typeface="+mn-cs"/>
              </a:rPr>
              <a:t>Bronze</a:t>
            </a:r>
            <a:r>
              <a:rPr lang="en-US" altLang="en-US" sz="1300" dirty="0"/>
              <a:t> medal awards emphasize the first aid skills needed to deal with drowning victims. First aid skills learned in public first aid courses are not included in the new Bronze curriculum. This means instructors can devote more time to helping candidates master important water rescue skills.</a:t>
            </a:r>
          </a:p>
          <a:p>
            <a:pPr marL="181240" indent="-181240" defTabSz="966612">
              <a:buFontTx/>
              <a:buChar char="-"/>
              <a:defRPr/>
            </a:pPr>
            <a:endParaRPr lang="en-CA" sz="1300" dirty="0"/>
          </a:p>
        </p:txBody>
      </p:sp>
      <p:sp>
        <p:nvSpPr>
          <p:cNvPr id="4" name="Slide Number Placeholder 3"/>
          <p:cNvSpPr>
            <a:spLocks noGrp="1"/>
          </p:cNvSpPr>
          <p:nvPr>
            <p:ph type="sldNum" sz="quarter" idx="5"/>
          </p:nvPr>
        </p:nvSpPr>
        <p:spPr/>
        <p:txBody>
          <a:bodyPr/>
          <a:lstStyle/>
          <a:p>
            <a:fld id="{CF9CAE7D-B144-D949-8AA0-E73D26C0A6AB}" type="slidenum">
              <a:rPr lang="en-US" smtClean="0"/>
              <a:t>7</a:t>
            </a:fld>
            <a:endParaRPr lang="en-US" dirty="0"/>
          </a:p>
        </p:txBody>
      </p:sp>
    </p:spTree>
    <p:extLst>
      <p:ext uri="{BB962C8B-B14F-4D97-AF65-F5344CB8AC3E}">
        <p14:creationId xmlns:p14="http://schemas.microsoft.com/office/powerpoint/2010/main" val="57778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Instructors should be prepared</a:t>
            </a:r>
            <a:r>
              <a:rPr lang="en-US" b="0" baseline="0" dirty="0"/>
              <a:t> to </a:t>
            </a:r>
            <a:r>
              <a:rPr lang="en-US" b="0" dirty="0"/>
              <a:t>teach the new Bronze medal awards whenever their employer switches to the new </a:t>
            </a:r>
            <a:r>
              <a:rPr lang="en-US" b="0" dirty="0" err="1"/>
              <a:t>progam</a:t>
            </a:r>
            <a:r>
              <a:rPr lang="en-US" b="0" dirty="0"/>
              <a:t>. </a:t>
            </a:r>
          </a:p>
          <a:p>
            <a:pPr marL="171450" indent="-171450">
              <a:buFontTx/>
              <a:buChar char="-"/>
            </a:pPr>
            <a:r>
              <a:rPr lang="en-US" b="0" dirty="0"/>
              <a:t>We do want instructors to consider the following before they start teaching:</a:t>
            </a:r>
          </a:p>
          <a:p>
            <a:pPr marL="628650" lvl="1" indent="-171450">
              <a:buFontTx/>
              <a:buChar char="-"/>
            </a:pPr>
            <a:r>
              <a:rPr lang="en-US" b="0" dirty="0"/>
              <a:t>To review the programming times</a:t>
            </a:r>
          </a:p>
          <a:p>
            <a:pPr marL="628650" lvl="1" indent="-171450">
              <a:buFontTx/>
              <a:buChar char="-"/>
            </a:pPr>
            <a:r>
              <a:rPr lang="en-US" b="0" dirty="0"/>
              <a:t>To purchase the updated award guide</a:t>
            </a:r>
          </a:p>
          <a:p>
            <a:pPr marL="628650" lvl="1" indent="-171450">
              <a:buFontTx/>
              <a:buChar char="-"/>
            </a:pPr>
            <a:r>
              <a:rPr lang="en-US" b="0" dirty="0"/>
              <a:t>To familiarize yourself with the new resources</a:t>
            </a:r>
          </a:p>
          <a:p>
            <a:pPr marL="628650" lvl="1" indent="-171450">
              <a:buFontTx/>
              <a:buChar char="-"/>
            </a:pPr>
            <a:r>
              <a:rPr lang="en-US" b="0" dirty="0"/>
              <a:t>And to review lesson plans and prepare to teach</a:t>
            </a:r>
          </a:p>
          <a:p>
            <a:r>
              <a:rPr lang="en-US" b="0" dirty="0"/>
              <a:t>- The main point is that we want to ensure you familiarize yourself with the new content before teaching.</a:t>
            </a:r>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8</a:t>
            </a:fld>
            <a:endParaRPr lang="en-US" dirty="0"/>
          </a:p>
        </p:txBody>
      </p:sp>
    </p:spTree>
    <p:extLst>
      <p:ext uri="{BB962C8B-B14F-4D97-AF65-F5344CB8AC3E}">
        <p14:creationId xmlns:p14="http://schemas.microsoft.com/office/powerpoint/2010/main" val="384229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All items in Bronze Star and most items in Bronze Medallion and Bronze Cross remain instructor-evaluated. </a:t>
            </a:r>
          </a:p>
          <a:p>
            <a:pPr marL="171450" indent="-171450">
              <a:buFontTx/>
              <a:buChar char="-"/>
            </a:pPr>
            <a:r>
              <a:rPr lang="en-US" dirty="0"/>
              <a:t>When a separate exam is required, please be prepared for approximately 2.5</a:t>
            </a:r>
            <a:r>
              <a:rPr lang="en-US" baseline="0" dirty="0"/>
              <a:t> to 3.0 hr.</a:t>
            </a:r>
            <a:r>
              <a:rPr lang="en-US" dirty="0"/>
              <a:t> for a </a:t>
            </a:r>
            <a:r>
              <a:rPr lang="en-US" altLang="en-US" sz="1200" dirty="0"/>
              <a:t>Bronze Medallion or Bronze Cross exam with 12-16 candidates.</a:t>
            </a:r>
            <a:endParaRPr lang="en-US" dirty="0"/>
          </a:p>
          <a:p>
            <a:endParaRPr lang="en-US" dirty="0"/>
          </a:p>
        </p:txBody>
      </p:sp>
      <p:sp>
        <p:nvSpPr>
          <p:cNvPr id="4" name="Slide Number Placeholder 3"/>
          <p:cNvSpPr>
            <a:spLocks noGrp="1"/>
          </p:cNvSpPr>
          <p:nvPr>
            <p:ph type="sldNum" sz="quarter" idx="5"/>
          </p:nvPr>
        </p:nvSpPr>
        <p:spPr/>
        <p:txBody>
          <a:bodyPr/>
          <a:lstStyle/>
          <a:p>
            <a:fld id="{CF9CAE7D-B144-D949-8AA0-E73D26C0A6AB}" type="slidenum">
              <a:rPr lang="en-US" smtClean="0"/>
              <a:t>9</a:t>
            </a:fld>
            <a:endParaRPr lang="en-US" dirty="0"/>
          </a:p>
        </p:txBody>
      </p:sp>
    </p:spTree>
    <p:extLst>
      <p:ext uri="{BB962C8B-B14F-4D97-AF65-F5344CB8AC3E}">
        <p14:creationId xmlns:p14="http://schemas.microsoft.com/office/powerpoint/2010/main" val="55176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CA2C3-4D65-47B6-8289-176A8893CFFE}" type="datetime1">
              <a:rPr lang="en-US" smtClean="0"/>
              <a:t>2021-06-28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80785" y="6368267"/>
            <a:ext cx="1530927" cy="365125"/>
          </a:xfrm>
        </p:spPr>
        <p:txBody>
          <a:bodyPr/>
          <a:lstStyle/>
          <a:p>
            <a:fld id="{D57F1E4F-1CFF-5643-939E-217C01CDF565}" type="slidenum">
              <a:rPr lang="en-US" smtClean="0"/>
              <a:pPr/>
              <a:t>‹#›</a:t>
            </a:fld>
            <a:endParaRPr lang="en-US" dirty="0"/>
          </a:p>
        </p:txBody>
      </p:sp>
      <p:sp>
        <p:nvSpPr>
          <p:cNvPr id="16" name="Rectangle 15">
            <a:extLst>
              <a:ext uri="{FF2B5EF4-FFF2-40B4-BE49-F238E27FC236}">
                <a16:creationId xmlns:a16="http://schemas.microsoft.com/office/drawing/2014/main" id="{98452203-5519-0C4F-922C-FA86B43FA450}"/>
              </a:ext>
            </a:extLst>
          </p:cNvPr>
          <p:cNvSpPr/>
          <p:nvPr userDrawn="1"/>
        </p:nvSpPr>
        <p:spPr>
          <a:xfrm>
            <a:off x="-1" y="756238"/>
            <a:ext cx="9141619" cy="3231583"/>
          </a:xfrm>
          <a:prstGeom prst="rect">
            <a:avLst/>
          </a:prstGeom>
          <a:solidFill>
            <a:schemeClr val="bg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32A6A7-D1DE-AA40-A7B8-B08FC3E6DC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56238"/>
            <a:ext cx="9141619" cy="4091000"/>
          </a:xfrm>
          <a:prstGeom prst="rect">
            <a:avLst/>
          </a:prstGeom>
        </p:spPr>
      </p:pic>
      <p:sp>
        <p:nvSpPr>
          <p:cNvPr id="11" name="Rectangle 10">
            <a:extLst>
              <a:ext uri="{FF2B5EF4-FFF2-40B4-BE49-F238E27FC236}">
                <a16:creationId xmlns:a16="http://schemas.microsoft.com/office/drawing/2014/main" id="{E91C1EE4-A40D-154F-ADF8-2F9D70194E9B}"/>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41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CE5F1FD-2068-423F-8BD6-8E392364366D}" type="datetime1">
              <a:rPr lang="en-US" smtClean="0"/>
              <a:t>2021-06-28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20DB08-2ACB-4843-8509-A2C126A4DF2B}" type="slidenum">
              <a:rPr lang="en-US" smtClean="0"/>
              <a:t>‹#›</a:t>
            </a:fld>
            <a:endParaRPr lang="en-US" dirty="0"/>
          </a:p>
        </p:txBody>
      </p:sp>
      <p:sp>
        <p:nvSpPr>
          <p:cNvPr id="11" name="Rectangle 10">
            <a:extLst>
              <a:ext uri="{FF2B5EF4-FFF2-40B4-BE49-F238E27FC236}">
                <a16:creationId xmlns:a16="http://schemas.microsoft.com/office/drawing/2014/main" id="{08F96958-DC0F-1543-B52B-2B15B82FE286}"/>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5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D7E2791-A393-4A65-ABA9-717F1FD6E7B5}" type="datetime1">
              <a:rPr lang="en-US" smtClean="0"/>
              <a:t>2021-06-28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20DB08-2ACB-4843-8509-A2C126A4DF2B}" type="slidenum">
              <a:rPr lang="en-US" smtClean="0"/>
              <a:t>‹#›</a:t>
            </a:fld>
            <a:endParaRPr lang="en-US" dirty="0"/>
          </a:p>
        </p:txBody>
      </p:sp>
      <p:sp>
        <p:nvSpPr>
          <p:cNvPr id="11" name="Rectangle 10">
            <a:extLst>
              <a:ext uri="{FF2B5EF4-FFF2-40B4-BE49-F238E27FC236}">
                <a16:creationId xmlns:a16="http://schemas.microsoft.com/office/drawing/2014/main" id="{01FBAD17-A94F-E64B-A00B-6686E04BB9BF}"/>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46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0B54A1-FFF4-467F-82E2-065EB77F8F07}" type="datetime1">
              <a:rPr lang="en-US" smtClean="0"/>
              <a:t>2021-06-28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20DB08-2ACB-4843-8509-A2C126A4DF2B}" type="slidenum">
              <a:rPr lang="en-US" smtClean="0"/>
              <a:t>‹#›</a:t>
            </a:fld>
            <a:endParaRPr lang="en-US" dirty="0"/>
          </a:p>
        </p:txBody>
      </p:sp>
      <p:sp>
        <p:nvSpPr>
          <p:cNvPr id="10" name="Rectangle 9">
            <a:extLst>
              <a:ext uri="{FF2B5EF4-FFF2-40B4-BE49-F238E27FC236}">
                <a16:creationId xmlns:a16="http://schemas.microsoft.com/office/drawing/2014/main" id="{23B2FDB6-982F-654E-BD75-CE5412DBBFFB}"/>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80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D5418B-6E97-4CAC-983A-8E868A1B806B}" type="datetime1">
              <a:rPr lang="en-US" smtClean="0"/>
              <a:t>2021-06-28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20DB08-2ACB-4843-8509-A2C126A4DF2B}" type="slidenum">
              <a:rPr lang="en-US" smtClean="0"/>
              <a:t>‹#›</a:t>
            </a:fld>
            <a:endParaRPr lang="en-US" dirty="0"/>
          </a:p>
        </p:txBody>
      </p:sp>
      <p:sp>
        <p:nvSpPr>
          <p:cNvPr id="10" name="Rectangle 9">
            <a:extLst>
              <a:ext uri="{FF2B5EF4-FFF2-40B4-BE49-F238E27FC236}">
                <a16:creationId xmlns:a16="http://schemas.microsoft.com/office/drawing/2014/main" id="{7C311602-6617-D749-95AC-633433AC98A6}"/>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26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55C48E-B9FA-4490-A9AA-C838CE0025B0}" type="datetime1">
              <a:rPr lang="en-US" smtClean="0"/>
              <a:t>2021-06-28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780785" y="6356349"/>
            <a:ext cx="1530927" cy="365125"/>
          </a:xfrm>
        </p:spPr>
        <p:txBody>
          <a:bodyPr/>
          <a:lstStyle/>
          <a:p>
            <a:fld id="{4F20DB08-2ACB-4843-8509-A2C126A4DF2B}" type="slidenum">
              <a:rPr lang="en-US" smtClean="0"/>
              <a:t>‹#›</a:t>
            </a:fld>
            <a:endParaRPr lang="en-US" dirty="0"/>
          </a:p>
        </p:txBody>
      </p:sp>
      <p:pic>
        <p:nvPicPr>
          <p:cNvPr id="8" name="Picture 7">
            <a:extLst>
              <a:ext uri="{FF2B5EF4-FFF2-40B4-BE49-F238E27FC236}">
                <a16:creationId xmlns:a16="http://schemas.microsoft.com/office/drawing/2014/main" id="{3069950E-3DA0-7040-9659-F0CCDE98546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88064" y="718901"/>
            <a:ext cx="3522935" cy="5373038"/>
          </a:xfrm>
          <a:prstGeom prst="rect">
            <a:avLst/>
          </a:prstGeom>
          <a:effectLst>
            <a:softEdge rad="139700"/>
          </a:effectLst>
        </p:spPr>
      </p:pic>
      <p:sp>
        <p:nvSpPr>
          <p:cNvPr id="9" name="Content Placeholder 2">
            <a:extLst>
              <a:ext uri="{FF2B5EF4-FFF2-40B4-BE49-F238E27FC236}">
                <a16:creationId xmlns:a16="http://schemas.microsoft.com/office/drawing/2014/main" id="{483D31DF-1CDC-1F43-A04F-33205FF8F0D9}"/>
              </a:ext>
            </a:extLst>
          </p:cNvPr>
          <p:cNvSpPr>
            <a:spLocks noGrp="1"/>
          </p:cNvSpPr>
          <p:nvPr>
            <p:ph idx="1"/>
          </p:nvPr>
        </p:nvSpPr>
        <p:spPr>
          <a:xfrm>
            <a:off x="3869268" y="864108"/>
            <a:ext cx="7315200" cy="5120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11AD1111-8FC1-8444-BFDE-C4DF286EDBD3}"/>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E5EF0E-9ABB-4744-AB5F-6BB9BBF941BE}" type="datetime1">
              <a:rPr lang="en-US" smtClean="0"/>
              <a:t>2021-06-28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780785" y="6349478"/>
            <a:ext cx="1530927" cy="365125"/>
          </a:xfrm>
        </p:spPr>
        <p:txBody>
          <a:bodyPr/>
          <a:lstStyle/>
          <a:p>
            <a:fld id="{4F20DB08-2ACB-4843-8509-A2C126A4DF2B}" type="slidenum">
              <a:rPr lang="en-US" smtClean="0"/>
              <a:t>‹#›</a:t>
            </a:fld>
            <a:endParaRPr lang="en-US" dirty="0"/>
          </a:p>
        </p:txBody>
      </p:sp>
      <p:sp>
        <p:nvSpPr>
          <p:cNvPr id="9" name="Content Placeholder 2">
            <a:extLst>
              <a:ext uri="{FF2B5EF4-FFF2-40B4-BE49-F238E27FC236}">
                <a16:creationId xmlns:a16="http://schemas.microsoft.com/office/drawing/2014/main" id="{483D31DF-1CDC-1F43-A04F-33205FF8F0D9}"/>
              </a:ext>
            </a:extLst>
          </p:cNvPr>
          <p:cNvSpPr>
            <a:spLocks noGrp="1"/>
          </p:cNvSpPr>
          <p:nvPr>
            <p:ph idx="1"/>
          </p:nvPr>
        </p:nvSpPr>
        <p:spPr>
          <a:xfrm>
            <a:off x="3869268" y="864108"/>
            <a:ext cx="7315200" cy="5120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BFDBC8-EC45-5F4F-B603-EFB8DD79BC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38"/>
          <a:stretch/>
        </p:blipFill>
        <p:spPr>
          <a:xfrm>
            <a:off x="-121024" y="761975"/>
            <a:ext cx="3448424" cy="5422302"/>
          </a:xfrm>
          <a:prstGeom prst="rect">
            <a:avLst/>
          </a:prstGeom>
          <a:effectLst>
            <a:softEdge rad="101600"/>
          </a:effectLst>
        </p:spPr>
      </p:pic>
      <p:sp>
        <p:nvSpPr>
          <p:cNvPr id="8" name="Rectangle 7">
            <a:extLst>
              <a:ext uri="{FF2B5EF4-FFF2-40B4-BE49-F238E27FC236}">
                <a16:creationId xmlns:a16="http://schemas.microsoft.com/office/drawing/2014/main" id="{FDB29E95-CB07-3F4C-90CE-4958594D975C}"/>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28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BF6663-9A59-47FE-93ED-DB4207A9B605}" type="datetime1">
              <a:rPr lang="en-US" smtClean="0"/>
              <a:t>2021-06-28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20DB08-2ACB-4843-8509-A2C126A4DF2B}" type="slidenum">
              <a:rPr lang="en-US" smtClean="0"/>
              <a:t>‹#›</a:t>
            </a:fld>
            <a:endParaRPr lang="en-US" dirty="0"/>
          </a:p>
        </p:txBody>
      </p:sp>
      <p:sp>
        <p:nvSpPr>
          <p:cNvPr id="8" name="Rectangle 7">
            <a:extLst>
              <a:ext uri="{FF2B5EF4-FFF2-40B4-BE49-F238E27FC236}">
                <a16:creationId xmlns:a16="http://schemas.microsoft.com/office/drawing/2014/main" id="{6626CC53-AE51-274C-BE8F-DE8E37415A5D}"/>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0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BDCB90F-4317-49C3-A097-EBAED8484DCD}" type="datetime1">
              <a:rPr lang="en-US" smtClean="0"/>
              <a:t>2021-06-28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80785" y="6356350"/>
            <a:ext cx="1530927" cy="365125"/>
          </a:xfrm>
        </p:spPr>
        <p:txBody>
          <a:bodyPr/>
          <a:lstStyle>
            <a:lvl1pPr>
              <a:defRPr sz="1600"/>
            </a:lvl1pPr>
          </a:lstStyle>
          <a:p>
            <a:fld id="{4F20DB08-2ACB-4843-8509-A2C126A4DF2B}" type="slidenum">
              <a:rPr lang="en-US" smtClean="0"/>
              <a:pPr/>
              <a:t>‹#›</a:t>
            </a:fld>
            <a:endParaRPr lang="en-US" dirty="0"/>
          </a:p>
        </p:txBody>
      </p:sp>
      <p:sp>
        <p:nvSpPr>
          <p:cNvPr id="7" name="Rectangle 6">
            <a:extLst>
              <a:ext uri="{FF2B5EF4-FFF2-40B4-BE49-F238E27FC236}">
                <a16:creationId xmlns:a16="http://schemas.microsoft.com/office/drawing/2014/main" id="{1F99D372-6E33-A745-B36F-139704810ECA}"/>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8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20E73F-5551-4435-B06C-CCDE54D9136C}" type="datetime1">
              <a:rPr lang="en-US" smtClean="0"/>
              <a:t>2021-06-28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143DA7B5-BAB8-6844-A3A1-9732DEC87638}"/>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84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DFEB3E1-BFA4-4B58-A97A-444B086F49EB}" type="datetime1">
              <a:rPr lang="en-US" smtClean="0"/>
              <a:t>2021-06-28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20DB08-2ACB-4843-8509-A2C126A4DF2B}" type="slidenum">
              <a:rPr lang="en-US" smtClean="0"/>
              <a:t>‹#›</a:t>
            </a:fld>
            <a:endParaRPr lang="en-US" dirty="0"/>
          </a:p>
        </p:txBody>
      </p:sp>
      <p:sp>
        <p:nvSpPr>
          <p:cNvPr id="11" name="Rectangle 10">
            <a:extLst>
              <a:ext uri="{FF2B5EF4-FFF2-40B4-BE49-F238E27FC236}">
                <a16:creationId xmlns:a16="http://schemas.microsoft.com/office/drawing/2014/main" id="{9FB84824-521A-0748-97A2-CC910AB1910E}"/>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8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5795717-25F8-445D-B347-DF1F3A201DAC}" type="datetime1">
              <a:rPr lang="en-US" smtClean="0"/>
              <a:t>2021-06-28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20DB08-2ACB-4843-8509-A2C126A4DF2B}" type="slidenum">
              <a:rPr lang="en-US" smtClean="0"/>
              <a:t>‹#›</a:t>
            </a:fld>
            <a:endParaRPr lang="en-US" dirty="0"/>
          </a:p>
        </p:txBody>
      </p:sp>
      <p:sp>
        <p:nvSpPr>
          <p:cNvPr id="13" name="Rectangle 12">
            <a:extLst>
              <a:ext uri="{FF2B5EF4-FFF2-40B4-BE49-F238E27FC236}">
                <a16:creationId xmlns:a16="http://schemas.microsoft.com/office/drawing/2014/main" id="{B142A8DE-08A2-6C4F-B6E4-06A647303BE3}"/>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16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12993BE-56F0-4DDC-997B-06D64B077666}" type="datetime1">
              <a:rPr lang="en-US" smtClean="0"/>
              <a:t>2021-06-28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20DB08-2ACB-4843-8509-A2C126A4DF2B}" type="slidenum">
              <a:rPr lang="en-US" smtClean="0"/>
              <a:t>‹#›</a:t>
            </a:fld>
            <a:endParaRPr lang="en-US" dirty="0"/>
          </a:p>
        </p:txBody>
      </p:sp>
      <p:sp>
        <p:nvSpPr>
          <p:cNvPr id="9" name="Rectangle 8">
            <a:extLst>
              <a:ext uri="{FF2B5EF4-FFF2-40B4-BE49-F238E27FC236}">
                <a16:creationId xmlns:a16="http://schemas.microsoft.com/office/drawing/2014/main" id="{6D009DDB-5410-D54F-9C68-D827E0CCC568}"/>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85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D51FE27-4701-4B49-8D0E-CD3DB715A53F}" type="datetime1">
              <a:rPr lang="en-US" smtClean="0"/>
              <a:t>2021-06-28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9780785" y="6362004"/>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20DB08-2ACB-4843-8509-A2C126A4DF2B}" type="slidenum">
              <a:rPr lang="en-US" smtClean="0"/>
              <a:t>‹#›</a:t>
            </a:fld>
            <a:endParaRPr lang="en-US" dirty="0"/>
          </a:p>
        </p:txBody>
      </p:sp>
      <p:sp>
        <p:nvSpPr>
          <p:cNvPr id="8" name="Rectangle 7">
            <a:extLst>
              <a:ext uri="{FF2B5EF4-FFF2-40B4-BE49-F238E27FC236}">
                <a16:creationId xmlns:a16="http://schemas.microsoft.com/office/drawing/2014/main" id="{8C2F3CB8-3CEF-744C-8C6A-316C0B77A51F}"/>
              </a:ext>
            </a:extLst>
          </p:cNvPr>
          <p:cNvSpPr/>
          <p:nvPr userDrawn="1"/>
        </p:nvSpPr>
        <p:spPr>
          <a:xfrm>
            <a:off x="0" y="0"/>
            <a:ext cx="12199912" cy="6858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968905"/>
      </p:ext>
    </p:extLst>
  </p:cSld>
  <p:clrMap bg1="lt1" tx1="dk1" bg2="lt2" tx2="dk2" accent1="accent1" accent2="accent2" accent3="accent3" accent4="accent4" accent5="accent5" accent6="accent6" hlink="hlink" folHlink="folHlink"/>
  <p:sldLayoutIdLst>
    <p:sldLayoutId id="2147484220" r:id="rId1"/>
    <p:sldLayoutId id="2147484226" r:id="rId2"/>
    <p:sldLayoutId id="2147484231" r:id="rId3"/>
    <p:sldLayoutId id="2147484232" r:id="rId4"/>
    <p:sldLayoutId id="2147484221" r:id="rId5"/>
    <p:sldLayoutId id="2147484222" r:id="rId6"/>
    <p:sldLayoutId id="2147484223" r:id="rId7"/>
    <p:sldLayoutId id="2147484224" r:id="rId8"/>
    <p:sldLayoutId id="2147484225" r:id="rId9"/>
    <p:sldLayoutId id="2147484227" r:id="rId10"/>
    <p:sldLayoutId id="2147484228" r:id="rId11"/>
    <p:sldLayoutId id="2147484229" r:id="rId12"/>
    <p:sldLayoutId id="2147484230" r:id="rId13"/>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nWA9onQ2-l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microsoft.com/office/2007/relationships/hdphoto" Target="../media/hdphoto9.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microsoft.com/office/2007/relationships/hdphoto" Target="../media/hdphoto9.wdp"/></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microsoft.com/office/2007/relationships/hdphoto" Target="../media/hdphoto9.wdp"/><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microsoft.com/office/2007/relationships/hdphoto" Target="../media/hdphoto10.wdp"/></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hyperlink" Target="http://www.lifeguarddepot.com/"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5458-3BD4-584F-A63E-94EF6212F6A1}"/>
              </a:ext>
            </a:extLst>
          </p:cNvPr>
          <p:cNvSpPr>
            <a:spLocks noGrp="1"/>
          </p:cNvSpPr>
          <p:nvPr>
            <p:ph type="ctrTitle"/>
          </p:nvPr>
        </p:nvSpPr>
        <p:spPr>
          <a:xfrm>
            <a:off x="0" y="4890052"/>
            <a:ext cx="9156700" cy="878998"/>
          </a:xfrm>
        </p:spPr>
        <p:txBody>
          <a:bodyPr>
            <a:normAutofit/>
          </a:bodyPr>
          <a:lstStyle/>
          <a:p>
            <a:pPr algn="ctr"/>
            <a:r>
              <a:rPr lang="en-US" sz="4400" kern="2000" spc="-50" dirty="0">
                <a:solidFill>
                  <a:schemeClr val="bg1"/>
                </a:solidFill>
                <a:latin typeface="Arial Black" panose="020B0A04020102020204" pitchFamily="34" charset="0"/>
                <a:ea typeface="BatangChe" panose="02030609000101010101" pitchFamily="49" charset="-127"/>
                <a:cs typeface="Arial Narrow" panose="020B0604020202020204" pitchFamily="34" charset="0"/>
              </a:rPr>
              <a:t>Explore Bronze Update Clinic</a:t>
            </a:r>
            <a:endParaRPr lang="en-US" sz="4400" kern="2000" spc="0" dirty="0">
              <a:solidFill>
                <a:schemeClr val="bg1"/>
              </a:solidFill>
              <a:latin typeface="Arial Black" panose="020B0A04020102020204" pitchFamily="34" charset="0"/>
              <a:ea typeface="BatangChe" panose="02030609000101010101" pitchFamily="49" charset="-127"/>
              <a:cs typeface="Arial Narrow" panose="020B0604020202020204" pitchFamily="34" charset="0"/>
            </a:endParaRPr>
          </a:p>
        </p:txBody>
      </p:sp>
      <p:pic>
        <p:nvPicPr>
          <p:cNvPr id="9" name="Picture 8">
            <a:extLst>
              <a:ext uri="{FF2B5EF4-FFF2-40B4-BE49-F238E27FC236}">
                <a16:creationId xmlns:a16="http://schemas.microsoft.com/office/drawing/2014/main" id="{9534326B-4530-D943-942B-8D41E1E5AE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4155" y="2845547"/>
            <a:ext cx="2702745" cy="1591290"/>
          </a:xfrm>
          <a:prstGeom prst="rect">
            <a:avLst/>
          </a:prstGeom>
        </p:spPr>
      </p:pic>
      <p:sp>
        <p:nvSpPr>
          <p:cNvPr id="3" name="Slide Number Placeholder 2">
            <a:extLst>
              <a:ext uri="{FF2B5EF4-FFF2-40B4-BE49-F238E27FC236}">
                <a16:creationId xmlns:a16="http://schemas.microsoft.com/office/drawing/2014/main" id="{16A12B07-703E-4A25-A0AA-3FF6CF8B9204}"/>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Rectangle 4">
            <a:extLst>
              <a:ext uri="{FF2B5EF4-FFF2-40B4-BE49-F238E27FC236}">
                <a16:creationId xmlns:a16="http://schemas.microsoft.com/office/drawing/2014/main" id="{29D2F9D8-C53F-48F4-A447-0EADADCFCC3E}"/>
              </a:ext>
            </a:extLst>
          </p:cNvPr>
          <p:cNvSpPr/>
          <p:nvPr/>
        </p:nvSpPr>
        <p:spPr>
          <a:xfrm>
            <a:off x="271843" y="6327259"/>
            <a:ext cx="2262414" cy="369332"/>
          </a:xfrm>
          <a:prstGeom prst="rect">
            <a:avLst/>
          </a:prstGeom>
        </p:spPr>
        <p:txBody>
          <a:bodyPr wrap="none">
            <a:spAutoFit/>
          </a:bodyPr>
          <a:lstStyle/>
          <a:p>
            <a:r>
              <a:rPr lang="en-CA" dirty="0">
                <a:hlinkClick r:id="rId4"/>
              </a:rPr>
              <a:t>Galactic Bronze Video</a:t>
            </a:r>
            <a:endParaRPr lang="en-CA" dirty="0"/>
          </a:p>
        </p:txBody>
      </p:sp>
    </p:spTree>
    <p:extLst>
      <p:ext uri="{BB962C8B-B14F-4D97-AF65-F5344CB8AC3E}">
        <p14:creationId xmlns:p14="http://schemas.microsoft.com/office/powerpoint/2010/main" val="69108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5296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21926" y="774700"/>
            <a:ext cx="3441895" cy="1155636"/>
          </a:xfrm>
        </p:spPr>
        <p:txBody>
          <a:bodyPr>
            <a:noAutofit/>
          </a:bodyPr>
          <a:lstStyle/>
          <a:p>
            <a:r>
              <a:rPr lang="en-US" b="1" dirty="0"/>
              <a:t>Recertification Exams</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774700"/>
            <a:ext cx="8194449" cy="5680529"/>
          </a:xfrm>
        </p:spPr>
        <p:txBody>
          <a:bodyPr anchor="t">
            <a:noAutofit/>
          </a:bodyPr>
          <a:lstStyle/>
          <a:p>
            <a:pPr marL="0" indent="0">
              <a:lnSpc>
                <a:spcPct val="100000"/>
              </a:lnSpc>
              <a:spcBef>
                <a:spcPts val="600"/>
              </a:spcBef>
              <a:spcAft>
                <a:spcPts val="600"/>
              </a:spcAft>
              <a:buNone/>
            </a:pPr>
            <a:r>
              <a:rPr lang="en-US" altLang="en-US" sz="3000" b="1" dirty="0"/>
              <a:t>For new Bronze Medallion and Bronze Cross recertification exams, the Society has identified the mandatory (and only) items to be evaluated. </a:t>
            </a:r>
          </a:p>
          <a:p>
            <a:pPr marL="358775" indent="-358775">
              <a:lnSpc>
                <a:spcPct val="100000"/>
              </a:lnSpc>
              <a:spcAft>
                <a:spcPts val="600"/>
              </a:spcAft>
            </a:pPr>
            <a:r>
              <a:rPr lang="en-US" altLang="en-US" sz="2600" dirty="0"/>
              <a:t>For 12–16 candidates, allow approximately:</a:t>
            </a:r>
          </a:p>
          <a:p>
            <a:pPr marL="889000" lvl="1" indent="-385763">
              <a:lnSpc>
                <a:spcPct val="100000"/>
              </a:lnSpc>
              <a:spcBef>
                <a:spcPts val="1200"/>
              </a:spcBef>
              <a:spcAft>
                <a:spcPts val="600"/>
              </a:spcAft>
              <a:buFont typeface="Wingdings" pitchFamily="2" charset="2"/>
              <a:buChar char="v"/>
            </a:pPr>
            <a:r>
              <a:rPr lang="en-US" altLang="en-US" sz="2600" dirty="0"/>
              <a:t>Bronze Medallion Recertification = 3 hr.</a:t>
            </a:r>
            <a:br>
              <a:rPr lang="en-US" altLang="en-US" sz="2600" dirty="0"/>
            </a:br>
            <a:r>
              <a:rPr lang="en-US" altLang="en-US" sz="2600" dirty="0"/>
              <a:t>(previously 4–5 hr.)</a:t>
            </a:r>
          </a:p>
          <a:p>
            <a:pPr marL="889000" lvl="1" indent="-385763">
              <a:lnSpc>
                <a:spcPct val="100000"/>
              </a:lnSpc>
              <a:spcBef>
                <a:spcPts val="1200"/>
              </a:spcBef>
              <a:spcAft>
                <a:spcPts val="600"/>
              </a:spcAft>
              <a:buFont typeface="Wingdings" pitchFamily="2" charset="2"/>
              <a:buChar char="v"/>
            </a:pPr>
            <a:r>
              <a:rPr lang="en-US" altLang="en-US" sz="2600" dirty="0"/>
              <a:t>Bronze Cross Recertification = 4 hr.</a:t>
            </a:r>
            <a:br>
              <a:rPr lang="en-US" altLang="en-US" sz="2600" dirty="0"/>
            </a:br>
            <a:r>
              <a:rPr lang="en-US" altLang="en-US" sz="2600" dirty="0"/>
              <a:t>(previously 5–6 hr.)</a:t>
            </a:r>
          </a:p>
          <a:p>
            <a:pPr marL="358775" indent="-358775">
              <a:lnSpc>
                <a:spcPct val="100000"/>
              </a:lnSpc>
              <a:spcAft>
                <a:spcPts val="600"/>
              </a:spcAft>
            </a:pPr>
            <a:r>
              <a:rPr lang="en-US" altLang="en-US" sz="2600" dirty="0"/>
              <a:t>Please use only the new Recertification test sheets.</a:t>
            </a:r>
          </a:p>
        </p:txBody>
      </p:sp>
      <p:pic>
        <p:nvPicPr>
          <p:cNvPr id="6" name="Picture 5" descr="A girl in a pool of water&#10;&#10;Description automatically generated">
            <a:extLst>
              <a:ext uri="{FF2B5EF4-FFF2-40B4-BE49-F238E27FC236}">
                <a16:creationId xmlns:a16="http://schemas.microsoft.com/office/drawing/2014/main" id="{3A42C0CE-B53F-1446-B5E9-31007EAA10E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bright="20000" contrast="11000"/>
                    </a14:imgEffect>
                  </a14:imgLayer>
                </a14:imgProps>
              </a:ext>
              <a:ext uri="{28A0092B-C50C-407E-A947-70E740481C1C}">
                <a14:useLocalDpi xmlns:a14="http://schemas.microsoft.com/office/drawing/2010/main"/>
              </a:ext>
            </a:extLst>
          </a:blip>
          <a:srcRect t="-8878"/>
          <a:stretch/>
        </p:blipFill>
        <p:spPr>
          <a:xfrm>
            <a:off x="-3941" y="1561605"/>
            <a:ext cx="3441895" cy="4521695"/>
          </a:xfrm>
          <a:prstGeom prst="rect">
            <a:avLst/>
          </a:prstGeom>
        </p:spPr>
      </p:pic>
      <p:sp>
        <p:nvSpPr>
          <p:cNvPr id="4" name="Slide Number Placeholder 3">
            <a:extLst>
              <a:ext uri="{FF2B5EF4-FFF2-40B4-BE49-F238E27FC236}">
                <a16:creationId xmlns:a16="http://schemas.microsoft.com/office/drawing/2014/main" id="{0A669098-22BA-4CED-B001-BE5BF991A904}"/>
              </a:ext>
            </a:extLst>
          </p:cNvPr>
          <p:cNvSpPr>
            <a:spLocks noGrp="1"/>
          </p:cNvSpPr>
          <p:nvPr>
            <p:ph type="sldNum" sz="quarter" idx="12"/>
          </p:nvPr>
        </p:nvSpPr>
        <p:spPr/>
        <p:txBody>
          <a:bodyPr/>
          <a:lstStyle/>
          <a:p>
            <a:fld id="{4F20DB08-2ACB-4843-8509-A2C126A4DF2B}" type="slidenum">
              <a:rPr lang="en-US" smtClean="0"/>
              <a:t>10</a:t>
            </a:fld>
            <a:endParaRPr lang="en-US" dirty="0"/>
          </a:p>
        </p:txBody>
      </p:sp>
    </p:spTree>
    <p:extLst>
      <p:ext uri="{BB962C8B-B14F-4D97-AF65-F5344CB8AC3E}">
        <p14:creationId xmlns:p14="http://schemas.microsoft.com/office/powerpoint/2010/main" val="23069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5296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21926" y="774700"/>
            <a:ext cx="3441895" cy="1155636"/>
          </a:xfrm>
        </p:spPr>
        <p:txBody>
          <a:bodyPr>
            <a:noAutofit/>
          </a:bodyPr>
          <a:lstStyle/>
          <a:p>
            <a:r>
              <a:rPr lang="en-US" b="1" dirty="0"/>
              <a:t>Recertification Test Sheets</a:t>
            </a:r>
          </a:p>
        </p:txBody>
      </p:sp>
      <p:pic>
        <p:nvPicPr>
          <p:cNvPr id="6" name="Picture 5" descr="A girl in a pool of water&#10;&#10;Description automatically generated">
            <a:extLst>
              <a:ext uri="{FF2B5EF4-FFF2-40B4-BE49-F238E27FC236}">
                <a16:creationId xmlns:a16="http://schemas.microsoft.com/office/drawing/2014/main" id="{3A42C0CE-B53F-1446-B5E9-31007EAA10E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bright="20000" contrast="11000"/>
                    </a14:imgEffect>
                  </a14:imgLayer>
                </a14:imgProps>
              </a:ext>
              <a:ext uri="{28A0092B-C50C-407E-A947-70E740481C1C}">
                <a14:useLocalDpi xmlns:a14="http://schemas.microsoft.com/office/drawing/2010/main"/>
              </a:ext>
            </a:extLst>
          </a:blip>
          <a:srcRect t="-8878"/>
          <a:stretch/>
        </p:blipFill>
        <p:spPr>
          <a:xfrm>
            <a:off x="8993" y="1566406"/>
            <a:ext cx="3441895" cy="4508942"/>
          </a:xfrm>
          <a:prstGeom prst="rect">
            <a:avLst/>
          </a:prstGeom>
        </p:spPr>
      </p:pic>
      <p:sp>
        <p:nvSpPr>
          <p:cNvPr id="4" name="Slide Number Placeholder 3">
            <a:extLst>
              <a:ext uri="{FF2B5EF4-FFF2-40B4-BE49-F238E27FC236}">
                <a16:creationId xmlns:a16="http://schemas.microsoft.com/office/drawing/2014/main" id="{0A669098-22BA-4CED-B001-BE5BF991A904}"/>
              </a:ext>
            </a:extLst>
          </p:cNvPr>
          <p:cNvSpPr>
            <a:spLocks noGrp="1"/>
          </p:cNvSpPr>
          <p:nvPr>
            <p:ph type="sldNum" sz="quarter" idx="12"/>
          </p:nvPr>
        </p:nvSpPr>
        <p:spPr/>
        <p:txBody>
          <a:bodyPr/>
          <a:lstStyle/>
          <a:p>
            <a:fld id="{4F20DB08-2ACB-4843-8509-A2C126A4DF2B}" type="slidenum">
              <a:rPr lang="en-US" smtClean="0"/>
              <a:t>11</a:t>
            </a:fld>
            <a:endParaRPr lang="en-US" dirty="0"/>
          </a:p>
        </p:txBody>
      </p:sp>
      <p:pic>
        <p:nvPicPr>
          <p:cNvPr id="11" name="Content Placeholder 10"/>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rot="21086880">
            <a:off x="3739962" y="250317"/>
            <a:ext cx="6483273" cy="4024716"/>
          </a:xfr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635049">
            <a:off x="4933365" y="2359619"/>
            <a:ext cx="5873378" cy="4307903"/>
          </a:xfrm>
          <a:prstGeom prst="rect">
            <a:avLst/>
          </a:prstGeom>
        </p:spPr>
      </p:pic>
    </p:spTree>
    <p:extLst>
      <p:ext uri="{BB962C8B-B14F-4D97-AF65-F5344CB8AC3E}">
        <p14:creationId xmlns:p14="http://schemas.microsoft.com/office/powerpoint/2010/main" val="571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863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 y="749030"/>
            <a:ext cx="3366196" cy="1181306"/>
          </a:xfrm>
        </p:spPr>
        <p:txBody>
          <a:bodyPr>
            <a:normAutofit/>
          </a:bodyPr>
          <a:lstStyle/>
          <a:p>
            <a:r>
              <a:rPr lang="en-US" sz="2800" b="1" dirty="0"/>
              <a:t>Bronze Medallion Recertification</a:t>
            </a:r>
          </a:p>
        </p:txBody>
      </p:sp>
      <p:pic>
        <p:nvPicPr>
          <p:cNvPr id="6" name="Content Placeholder 5" descr="A person riding a surf board on a body of water&#10;&#10;Description automatically generated">
            <a:extLst>
              <a:ext uri="{FF2B5EF4-FFF2-40B4-BE49-F238E27FC236}">
                <a16:creationId xmlns:a16="http://schemas.microsoft.com/office/drawing/2014/main" id="{80AE29E9-218B-464E-94FA-7CEEAA3BA18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806" y="1937486"/>
            <a:ext cx="3457761" cy="4171484"/>
          </a:xfrm>
        </p:spPr>
      </p:pic>
      <p:sp>
        <p:nvSpPr>
          <p:cNvPr id="8" name="Content Placeholder 2">
            <a:extLst>
              <a:ext uri="{FF2B5EF4-FFF2-40B4-BE49-F238E27FC236}">
                <a16:creationId xmlns:a16="http://schemas.microsoft.com/office/drawing/2014/main" id="{EDF5F385-AF34-6441-90A2-1F2AE930801A}"/>
              </a:ext>
            </a:extLst>
          </p:cNvPr>
          <p:cNvSpPr txBox="1">
            <a:spLocks/>
          </p:cNvSpPr>
          <p:nvPr/>
        </p:nvSpPr>
        <p:spPr>
          <a:xfrm>
            <a:off x="3514621" y="749030"/>
            <a:ext cx="8253826" cy="5359940"/>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600"/>
              </a:spcBef>
              <a:spcAft>
                <a:spcPts val="600"/>
              </a:spcAft>
              <a:buNone/>
            </a:pPr>
            <a:r>
              <a:rPr lang="en-US" altLang="en-US" sz="3000" b="1" dirty="0"/>
              <a:t>These are the only items evaluated at a new Bronze Medallion recertification:</a:t>
            </a:r>
          </a:p>
          <a:p>
            <a:pPr marL="903287" lvl="1" indent="-457200">
              <a:lnSpc>
                <a:spcPct val="100000"/>
              </a:lnSpc>
              <a:spcBef>
                <a:spcPts val="600"/>
              </a:spcBef>
              <a:spcAft>
                <a:spcPts val="600"/>
              </a:spcAft>
              <a:buFont typeface="Arial" panose="020B0604020202020204" pitchFamily="34" charset="0"/>
              <a:buChar char="•"/>
            </a:pPr>
            <a:r>
              <a:rPr lang="en-US" altLang="en-US" sz="2600" dirty="0"/>
              <a:t>Item 5: Self-Rescue</a:t>
            </a:r>
          </a:p>
          <a:p>
            <a:pPr marL="903287" lvl="1" indent="-457200">
              <a:lnSpc>
                <a:spcPct val="100000"/>
              </a:lnSpc>
              <a:spcBef>
                <a:spcPts val="600"/>
              </a:spcBef>
              <a:spcAft>
                <a:spcPts val="600"/>
              </a:spcAft>
              <a:buFont typeface="Arial" panose="020B0604020202020204" pitchFamily="34" charset="0"/>
              <a:buChar char="•"/>
            </a:pPr>
            <a:r>
              <a:rPr lang="en-US" altLang="en-US" sz="2600" dirty="0"/>
              <a:t>Item 9: </a:t>
            </a:r>
            <a:r>
              <a:rPr lang="en-CA" altLang="en-US" sz="2600" dirty="0"/>
              <a:t>Defences</a:t>
            </a:r>
            <a:r>
              <a:rPr lang="en-US" altLang="en-US" sz="2600" dirty="0"/>
              <a:t> and Releases</a:t>
            </a:r>
          </a:p>
          <a:p>
            <a:pPr marL="903287" lvl="1" indent="-457200">
              <a:lnSpc>
                <a:spcPct val="100000"/>
              </a:lnSpc>
              <a:spcBef>
                <a:spcPts val="600"/>
              </a:spcBef>
              <a:spcAft>
                <a:spcPts val="600"/>
              </a:spcAft>
              <a:buFont typeface="Arial" panose="020B0604020202020204" pitchFamily="34" charset="0"/>
              <a:buChar char="•"/>
            </a:pPr>
            <a:r>
              <a:rPr lang="en-US" altLang="en-US" sz="2600" dirty="0"/>
              <a:t>Item 12: Submerged Victim Recovery</a:t>
            </a:r>
          </a:p>
          <a:p>
            <a:pPr marL="903287" lvl="1" indent="-457200">
              <a:lnSpc>
                <a:spcPct val="100000"/>
              </a:lnSpc>
              <a:spcBef>
                <a:spcPts val="600"/>
              </a:spcBef>
              <a:spcAft>
                <a:spcPts val="600"/>
              </a:spcAft>
              <a:buFont typeface="Arial" panose="020B0604020202020204" pitchFamily="34" charset="0"/>
              <a:buChar char="•"/>
            </a:pPr>
            <a:r>
              <a:rPr lang="en-US" altLang="en-US" sz="2600" dirty="0"/>
              <a:t>Item 15: Endurance Challenge</a:t>
            </a:r>
          </a:p>
          <a:p>
            <a:pPr marL="903287" lvl="1" indent="-457200">
              <a:lnSpc>
                <a:spcPct val="100000"/>
              </a:lnSpc>
              <a:spcBef>
                <a:spcPts val="600"/>
              </a:spcBef>
              <a:spcAft>
                <a:spcPts val="600"/>
              </a:spcAft>
              <a:buFont typeface="Arial" panose="020B0604020202020204" pitchFamily="34" charset="0"/>
              <a:buChar char="•"/>
            </a:pPr>
            <a:r>
              <a:rPr lang="en-US" altLang="en-US" sz="2600" dirty="0"/>
              <a:t>Item 17: Rescue 1 – From Land</a:t>
            </a:r>
          </a:p>
          <a:p>
            <a:pPr marL="903287" lvl="1" indent="-457200">
              <a:lnSpc>
                <a:spcPct val="100000"/>
              </a:lnSpc>
              <a:spcBef>
                <a:spcPts val="600"/>
              </a:spcBef>
              <a:spcAft>
                <a:spcPts val="600"/>
              </a:spcAft>
              <a:buFont typeface="Arial" panose="020B0604020202020204" pitchFamily="34" charset="0"/>
              <a:buChar char="•"/>
            </a:pPr>
            <a:r>
              <a:rPr lang="en-US" altLang="en-US" sz="2600" dirty="0"/>
              <a:t>Item 18: Rescue 2 – Open Water</a:t>
            </a:r>
          </a:p>
          <a:p>
            <a:pPr marL="903287" lvl="1" indent="-457200">
              <a:lnSpc>
                <a:spcPct val="100000"/>
              </a:lnSpc>
              <a:spcBef>
                <a:spcPts val="600"/>
              </a:spcBef>
              <a:spcAft>
                <a:spcPts val="600"/>
              </a:spcAft>
              <a:buFont typeface="Arial" panose="020B0604020202020204" pitchFamily="34" charset="0"/>
              <a:buChar char="•"/>
            </a:pPr>
            <a:r>
              <a:rPr lang="en-US" altLang="en-US" sz="2600" dirty="0"/>
              <a:t>Item 19: Rescue 3 – Non-Breathing Victim</a:t>
            </a:r>
          </a:p>
        </p:txBody>
      </p:sp>
      <p:sp>
        <p:nvSpPr>
          <p:cNvPr id="3" name="Slide Number Placeholder 2">
            <a:extLst>
              <a:ext uri="{FF2B5EF4-FFF2-40B4-BE49-F238E27FC236}">
                <a16:creationId xmlns:a16="http://schemas.microsoft.com/office/drawing/2014/main" id="{271E9953-0BBD-4DD1-90F0-24B23F60A2FF}"/>
              </a:ext>
            </a:extLst>
          </p:cNvPr>
          <p:cNvSpPr>
            <a:spLocks noGrp="1"/>
          </p:cNvSpPr>
          <p:nvPr>
            <p:ph type="sldNum" sz="quarter" idx="12"/>
          </p:nvPr>
        </p:nvSpPr>
        <p:spPr/>
        <p:txBody>
          <a:bodyPr/>
          <a:lstStyle/>
          <a:p>
            <a:fld id="{4F20DB08-2ACB-4843-8509-A2C126A4DF2B}" type="slidenum">
              <a:rPr lang="en-US" smtClean="0"/>
              <a:t>12</a:t>
            </a:fld>
            <a:endParaRPr lang="en-US" dirty="0"/>
          </a:p>
        </p:txBody>
      </p:sp>
    </p:spTree>
    <p:extLst>
      <p:ext uri="{BB962C8B-B14F-4D97-AF65-F5344CB8AC3E}">
        <p14:creationId xmlns:p14="http://schemas.microsoft.com/office/powerpoint/2010/main" val="250272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863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 y="749030"/>
            <a:ext cx="3366196" cy="1181306"/>
          </a:xfrm>
        </p:spPr>
        <p:txBody>
          <a:bodyPr>
            <a:normAutofit/>
          </a:bodyPr>
          <a:lstStyle/>
          <a:p>
            <a:r>
              <a:rPr lang="en-US" b="1" dirty="0"/>
              <a:t>Bronze Cross Recertification</a:t>
            </a:r>
          </a:p>
        </p:txBody>
      </p:sp>
      <p:pic>
        <p:nvPicPr>
          <p:cNvPr id="8" name="Content Placeholder 7" descr="A picture containing water, sport, pool, swimming&#10;&#10;Description automatically generated">
            <a:extLst>
              <a:ext uri="{FF2B5EF4-FFF2-40B4-BE49-F238E27FC236}">
                <a16:creationId xmlns:a16="http://schemas.microsoft.com/office/drawing/2014/main" id="{BD5BC045-0BFD-374B-8CB7-F7F34A38DC9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31"/>
          <a:stretch/>
        </p:blipFill>
        <p:spPr>
          <a:xfrm>
            <a:off x="-19805" y="1941209"/>
            <a:ext cx="3457760" cy="4178634"/>
          </a:xfrm>
        </p:spPr>
      </p:pic>
      <p:sp>
        <p:nvSpPr>
          <p:cNvPr id="7" name="Content Placeholder 2">
            <a:extLst>
              <a:ext uri="{FF2B5EF4-FFF2-40B4-BE49-F238E27FC236}">
                <a16:creationId xmlns:a16="http://schemas.microsoft.com/office/drawing/2014/main" id="{17F49B73-D823-4537-98C2-6DAA07592932}"/>
              </a:ext>
            </a:extLst>
          </p:cNvPr>
          <p:cNvSpPr txBox="1">
            <a:spLocks/>
          </p:cNvSpPr>
          <p:nvPr/>
        </p:nvSpPr>
        <p:spPr>
          <a:xfrm>
            <a:off x="3514621" y="749030"/>
            <a:ext cx="8263722" cy="5370813"/>
          </a:xfrm>
          <a:prstGeom prst="rect">
            <a:avLst/>
          </a:prstGeom>
        </p:spPr>
        <p:txBody>
          <a:bodyPr vert="horz" lIns="91440" tIns="45720" rIns="91440" bIns="45720" rtlCol="0" anchor="t">
            <a:normAutofit fontScale="70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20000"/>
              </a:lnSpc>
              <a:spcBef>
                <a:spcPts val="600"/>
              </a:spcBef>
              <a:spcAft>
                <a:spcPts val="600"/>
              </a:spcAft>
              <a:buNone/>
            </a:pPr>
            <a:r>
              <a:rPr lang="en-US" altLang="en-US" sz="3900" b="1" dirty="0"/>
              <a:t>These are the only items evaluated at a new Bronze Cross recertification:</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8: Team Search</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10: Spinal-Injury Management</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11: Object Recovery and Transport</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12: Rescue Drill</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13: Endurance Challenge</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15: Two-Person Rescue 1 – Multiple Victims</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16: Two-Person Rescue 2 – Submerged Victim</a:t>
            </a:r>
          </a:p>
          <a:p>
            <a:pPr marL="903287" lvl="1" indent="-457200">
              <a:lnSpc>
                <a:spcPct val="120000"/>
              </a:lnSpc>
              <a:spcBef>
                <a:spcPts val="600"/>
              </a:spcBef>
              <a:spcAft>
                <a:spcPts val="600"/>
              </a:spcAft>
              <a:buFont typeface="Arial" panose="020B0604020202020204" pitchFamily="34" charset="0"/>
              <a:buChar char="•"/>
            </a:pPr>
            <a:r>
              <a:rPr lang="en-US" altLang="en-US" sz="3400" dirty="0"/>
              <a:t>Item 17: Assistant Lifeguard Situations</a:t>
            </a:r>
          </a:p>
        </p:txBody>
      </p:sp>
      <p:sp>
        <p:nvSpPr>
          <p:cNvPr id="3" name="Slide Number Placeholder 2">
            <a:extLst>
              <a:ext uri="{FF2B5EF4-FFF2-40B4-BE49-F238E27FC236}">
                <a16:creationId xmlns:a16="http://schemas.microsoft.com/office/drawing/2014/main" id="{4F33FE43-80AD-4913-A002-D3E3B511BC16}"/>
              </a:ext>
            </a:extLst>
          </p:cNvPr>
          <p:cNvSpPr>
            <a:spLocks noGrp="1"/>
          </p:cNvSpPr>
          <p:nvPr>
            <p:ph type="sldNum" sz="quarter" idx="12"/>
          </p:nvPr>
        </p:nvSpPr>
        <p:spPr/>
        <p:txBody>
          <a:bodyPr/>
          <a:lstStyle/>
          <a:p>
            <a:fld id="{4F20DB08-2ACB-4843-8509-A2C126A4DF2B}" type="slidenum">
              <a:rPr lang="en-US" smtClean="0"/>
              <a:t>13</a:t>
            </a:fld>
            <a:endParaRPr lang="en-US" dirty="0"/>
          </a:p>
        </p:txBody>
      </p:sp>
    </p:spTree>
    <p:extLst>
      <p:ext uri="{BB962C8B-B14F-4D97-AF65-F5344CB8AC3E}">
        <p14:creationId xmlns:p14="http://schemas.microsoft.com/office/powerpoint/2010/main" val="167355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Autofit/>
          </a:bodyPr>
          <a:lstStyle/>
          <a:p>
            <a:r>
              <a:rPr lang="en-US" b="1" dirty="0"/>
              <a:t>Program Structure</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601719" y="864108"/>
            <a:ext cx="8100424" cy="5218639"/>
          </a:xfrm>
        </p:spPr>
        <p:txBody>
          <a:bodyPr anchor="t">
            <a:normAutofit/>
          </a:bodyPr>
          <a:lstStyle/>
          <a:p>
            <a:pPr marL="0" indent="0">
              <a:lnSpc>
                <a:spcPct val="100000"/>
              </a:lnSpc>
              <a:spcBef>
                <a:spcPts val="600"/>
              </a:spcBef>
              <a:spcAft>
                <a:spcPts val="600"/>
              </a:spcAft>
              <a:buNone/>
            </a:pPr>
            <a:r>
              <a:rPr lang="en-US" altLang="en-US" sz="3000" b="1" dirty="0"/>
              <a:t>Award content developed and organized to align with the four components of successful water rescue: </a:t>
            </a:r>
          </a:p>
          <a:p>
            <a:pPr lvl="1">
              <a:lnSpc>
                <a:spcPct val="100000"/>
              </a:lnSpc>
              <a:spcBef>
                <a:spcPts val="1200"/>
              </a:spcBef>
              <a:spcAft>
                <a:spcPts val="600"/>
              </a:spcAft>
              <a:buFont typeface="Wingdings" panose="05000000000000000000" pitchFamily="2" charset="2"/>
              <a:buChar char="v"/>
            </a:pPr>
            <a:r>
              <a:rPr lang="en-US" altLang="en-US" sz="3600" dirty="0"/>
              <a:t>  Judgment</a:t>
            </a:r>
          </a:p>
          <a:p>
            <a:pPr lvl="1">
              <a:lnSpc>
                <a:spcPct val="100000"/>
              </a:lnSpc>
              <a:spcBef>
                <a:spcPts val="1200"/>
              </a:spcBef>
              <a:spcAft>
                <a:spcPts val="600"/>
              </a:spcAft>
              <a:buFont typeface="Wingdings" panose="05000000000000000000" pitchFamily="2" charset="2"/>
              <a:buChar char="v"/>
            </a:pPr>
            <a:r>
              <a:rPr lang="en-US" altLang="en-US" sz="3600" dirty="0"/>
              <a:t>  Knowledge</a:t>
            </a:r>
          </a:p>
          <a:p>
            <a:pPr lvl="1">
              <a:lnSpc>
                <a:spcPct val="100000"/>
              </a:lnSpc>
              <a:spcBef>
                <a:spcPts val="1200"/>
              </a:spcBef>
              <a:spcAft>
                <a:spcPts val="600"/>
              </a:spcAft>
              <a:buFont typeface="Wingdings" panose="05000000000000000000" pitchFamily="2" charset="2"/>
              <a:buChar char="v"/>
            </a:pPr>
            <a:r>
              <a:rPr lang="en-US" altLang="en-US" sz="3600" dirty="0"/>
              <a:t>  Skill </a:t>
            </a:r>
          </a:p>
          <a:p>
            <a:pPr lvl="1">
              <a:lnSpc>
                <a:spcPct val="100000"/>
              </a:lnSpc>
              <a:spcBef>
                <a:spcPts val="1200"/>
              </a:spcBef>
              <a:spcAft>
                <a:spcPts val="600"/>
              </a:spcAft>
              <a:buFont typeface="Wingdings" panose="05000000000000000000" pitchFamily="2" charset="2"/>
              <a:buChar char="v"/>
            </a:pPr>
            <a:r>
              <a:rPr lang="en-US" altLang="en-US" sz="3600" dirty="0"/>
              <a:t>  Fitness</a:t>
            </a:r>
          </a:p>
          <a:p>
            <a:pPr marL="0" indent="0">
              <a:lnSpc>
                <a:spcPct val="100000"/>
              </a:lnSpc>
              <a:spcBef>
                <a:spcPts val="600"/>
              </a:spcBef>
              <a:spcAft>
                <a:spcPts val="600"/>
              </a:spcAft>
              <a:buNone/>
            </a:pPr>
            <a:endParaRPr lang="en-US" altLang="en-US" sz="2400" b="1" dirty="0"/>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sp>
        <p:nvSpPr>
          <p:cNvPr id="5" name="Slide Number Placeholder 4">
            <a:extLst>
              <a:ext uri="{FF2B5EF4-FFF2-40B4-BE49-F238E27FC236}">
                <a16:creationId xmlns:a16="http://schemas.microsoft.com/office/drawing/2014/main" id="{06FC22B8-5AD1-4D95-AC5A-13D2C5231251}"/>
              </a:ext>
            </a:extLst>
          </p:cNvPr>
          <p:cNvSpPr>
            <a:spLocks noGrp="1"/>
          </p:cNvSpPr>
          <p:nvPr>
            <p:ph type="sldNum" sz="quarter" idx="12"/>
          </p:nvPr>
        </p:nvSpPr>
        <p:spPr/>
        <p:txBody>
          <a:bodyPr/>
          <a:lstStyle/>
          <a:p>
            <a:fld id="{4F20DB08-2ACB-4843-8509-A2C126A4DF2B}" type="slidenum">
              <a:rPr lang="en-US" smtClean="0"/>
              <a:t>14</a:t>
            </a:fld>
            <a:endParaRPr lang="en-US" dirty="0"/>
          </a:p>
        </p:txBody>
      </p:sp>
    </p:spTree>
    <p:extLst>
      <p:ext uri="{BB962C8B-B14F-4D97-AF65-F5344CB8AC3E}">
        <p14:creationId xmlns:p14="http://schemas.microsoft.com/office/powerpoint/2010/main" val="28082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Autofit/>
          </a:bodyPr>
          <a:lstStyle/>
          <a:p>
            <a:r>
              <a:rPr lang="en-US" b="1" dirty="0"/>
              <a:t>Bronze Star </a:t>
            </a:r>
            <a:br>
              <a:rPr lang="en-US" b="1" dirty="0"/>
            </a:br>
            <a:r>
              <a:rPr lang="en-US" b="1" dirty="0"/>
              <a:t>At-A-Glance</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graphicFrame>
        <p:nvGraphicFramePr>
          <p:cNvPr id="6" name="Table 7">
            <a:extLst>
              <a:ext uri="{FF2B5EF4-FFF2-40B4-BE49-F238E27FC236}">
                <a16:creationId xmlns:a16="http://schemas.microsoft.com/office/drawing/2014/main" id="{BC4DA68C-9237-4765-AA5A-69BD23CD0DB2}"/>
              </a:ext>
            </a:extLst>
          </p:cNvPr>
          <p:cNvGraphicFramePr>
            <a:graphicFrameLocks noGrp="1"/>
          </p:cNvGraphicFramePr>
          <p:nvPr>
            <p:extLst>
              <p:ext uri="{D42A27DB-BD31-4B8C-83A1-F6EECF244321}">
                <p14:modId xmlns:p14="http://schemas.microsoft.com/office/powerpoint/2010/main" val="4268105878"/>
              </p:ext>
            </p:extLst>
          </p:nvPr>
        </p:nvGraphicFramePr>
        <p:xfrm>
          <a:off x="3562405" y="775285"/>
          <a:ext cx="8128000" cy="459137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99927743"/>
                    </a:ext>
                  </a:extLst>
                </a:gridCol>
                <a:gridCol w="4064000">
                  <a:extLst>
                    <a:ext uri="{9D8B030D-6E8A-4147-A177-3AD203B41FA5}">
                      <a16:colId xmlns:a16="http://schemas.microsoft.com/office/drawing/2014/main" val="3670709984"/>
                    </a:ext>
                  </a:extLst>
                </a:gridCol>
              </a:tblGrid>
              <a:tr h="465687">
                <a:tc>
                  <a:txBody>
                    <a:bodyPr/>
                    <a:lstStyle/>
                    <a:p>
                      <a:pPr algn="ctr"/>
                      <a:r>
                        <a:rPr lang="en-CA" b="1" dirty="0">
                          <a:solidFill>
                            <a:schemeClr val="tx1"/>
                          </a:solidFill>
                        </a:rPr>
                        <a:t>Knowledge Items</a:t>
                      </a:r>
                    </a:p>
                  </a:txBody>
                  <a:tcPr anchor="ctr">
                    <a:solidFill>
                      <a:srgbClr val="E7EBF5"/>
                    </a:solidFill>
                  </a:tcPr>
                </a:tc>
                <a:tc>
                  <a:txBody>
                    <a:bodyPr/>
                    <a:lstStyle/>
                    <a:p>
                      <a:pPr algn="ctr"/>
                      <a:r>
                        <a:rPr lang="en-CA" b="1" dirty="0">
                          <a:solidFill>
                            <a:schemeClr val="tx1"/>
                          </a:solidFill>
                        </a:rPr>
                        <a:t>Fitness Items</a:t>
                      </a:r>
                    </a:p>
                  </a:txBody>
                  <a:tcPr anchor="ctr">
                    <a:solidFill>
                      <a:srgbClr val="E7EBF5"/>
                    </a:solidFill>
                  </a:tcPr>
                </a:tc>
                <a:extLst>
                  <a:ext uri="{0D108BD9-81ED-4DB2-BD59-A6C34878D82A}">
                    <a16:rowId xmlns:a16="http://schemas.microsoft.com/office/drawing/2014/main" val="1531695229"/>
                  </a:ext>
                </a:extLst>
              </a:tr>
              <a:tr h="1523400">
                <a:tc>
                  <a:txBody>
                    <a:bodyPr/>
                    <a:lstStyle/>
                    <a:p>
                      <a:pPr marL="0" indent="0">
                        <a:spcBef>
                          <a:spcPts val="600"/>
                        </a:spcBef>
                        <a:buFont typeface="+mj-lt"/>
                        <a:buNone/>
                      </a:pPr>
                      <a:r>
                        <a:rPr lang="en-CA" sz="1600" b="1" dirty="0"/>
                        <a:t>1. The Lifesaving Society</a:t>
                      </a:r>
                    </a:p>
                  </a:txBody>
                  <a:tcPr/>
                </a:tc>
                <a:tc>
                  <a:txBody>
                    <a:bodyPr/>
                    <a:lstStyle/>
                    <a:p>
                      <a:pPr marL="0" indent="0">
                        <a:spcBef>
                          <a:spcPts val="600"/>
                        </a:spcBef>
                        <a:buFont typeface="Arial" panose="020B0604020202020204" pitchFamily="34" charset="0"/>
                        <a:buNone/>
                      </a:pPr>
                      <a:r>
                        <a:rPr lang="en-CA" sz="1600" b="1" dirty="0"/>
                        <a:t>9. Obstacle Swim</a:t>
                      </a:r>
                    </a:p>
                    <a:p>
                      <a:pPr marL="0" indent="0">
                        <a:spcBef>
                          <a:spcPts val="600"/>
                        </a:spcBef>
                        <a:buFont typeface="Arial" panose="020B0604020202020204" pitchFamily="34" charset="0"/>
                        <a:buNone/>
                      </a:pPr>
                      <a:r>
                        <a:rPr lang="en-CA" sz="1600" b="1" dirty="0"/>
                        <a:t>10. Rescue Drill</a:t>
                      </a:r>
                    </a:p>
                    <a:p>
                      <a:pPr marL="0" indent="0">
                        <a:spcBef>
                          <a:spcPts val="600"/>
                        </a:spcBef>
                        <a:buFont typeface="Arial" panose="020B0604020202020204" pitchFamily="34" charset="0"/>
                        <a:buNone/>
                      </a:pPr>
                      <a:r>
                        <a:rPr lang="en-CA" sz="1600" b="1" dirty="0"/>
                        <a:t>11. Fitness Challenge</a:t>
                      </a:r>
                    </a:p>
                  </a:txBody>
                  <a:tcPr/>
                </a:tc>
                <a:extLst>
                  <a:ext uri="{0D108BD9-81ED-4DB2-BD59-A6C34878D82A}">
                    <a16:rowId xmlns:a16="http://schemas.microsoft.com/office/drawing/2014/main" val="2668782180"/>
                  </a:ext>
                </a:extLst>
              </a:tr>
              <a:tr h="425142">
                <a:tc gridSpan="2">
                  <a:txBody>
                    <a:bodyPr/>
                    <a:lstStyle/>
                    <a:p>
                      <a:pPr algn="ctr"/>
                      <a:r>
                        <a:rPr lang="en-CA" b="1" dirty="0"/>
                        <a:t>Skill Items</a:t>
                      </a:r>
                    </a:p>
                  </a:txBody>
                  <a:tcPr anchor="ctr"/>
                </a:tc>
                <a:tc hMerge="1">
                  <a:txBody>
                    <a:bodyPr/>
                    <a:lstStyle/>
                    <a:p>
                      <a:endParaRPr lang="en-CA" dirty="0"/>
                    </a:p>
                  </a:txBody>
                  <a:tcPr/>
                </a:tc>
                <a:extLst>
                  <a:ext uri="{0D108BD9-81ED-4DB2-BD59-A6C34878D82A}">
                    <a16:rowId xmlns:a16="http://schemas.microsoft.com/office/drawing/2014/main" val="3675997228"/>
                  </a:ext>
                </a:extLst>
              </a:tr>
              <a:tr h="1523400">
                <a:tc gridSpan="2">
                  <a:txBody>
                    <a:bodyPr/>
                    <a:lstStyle/>
                    <a:p>
                      <a:pPr>
                        <a:spcBef>
                          <a:spcPts val="600"/>
                        </a:spcBef>
                      </a:pPr>
                      <a:r>
                        <a:rPr lang="en-CA" sz="1600" dirty="0"/>
                        <a:t>2. Self-Rescue				6. Victim Recognition</a:t>
                      </a:r>
                    </a:p>
                    <a:p>
                      <a:pPr>
                        <a:spcBef>
                          <a:spcPts val="600"/>
                        </a:spcBef>
                      </a:pPr>
                      <a:r>
                        <a:rPr lang="en-CA" sz="1600" dirty="0"/>
                        <a:t>3. Entries					7. Reaching and Throwing Assists</a:t>
                      </a:r>
                    </a:p>
                    <a:p>
                      <a:pPr>
                        <a:spcBef>
                          <a:spcPts val="600"/>
                        </a:spcBef>
                      </a:pPr>
                      <a:r>
                        <a:rPr lang="en-CA" sz="1600" b="1" dirty="0"/>
                        <a:t>4. Swimming and Lifesaving Strokes</a:t>
                      </a:r>
                      <a:r>
                        <a:rPr lang="en-CA" sz="1600" dirty="0"/>
                        <a:t>		8. Drowning Resuscitation</a:t>
                      </a:r>
                    </a:p>
                    <a:p>
                      <a:pPr>
                        <a:spcBef>
                          <a:spcPts val="600"/>
                        </a:spcBef>
                      </a:pPr>
                      <a:r>
                        <a:rPr lang="en-CA" sz="1600" b="1" dirty="0"/>
                        <a:t>5. Sculling</a:t>
                      </a:r>
                    </a:p>
                  </a:txBody>
                  <a:tcPr/>
                </a:tc>
                <a:tc hMerge="1">
                  <a:txBody>
                    <a:bodyPr/>
                    <a:lstStyle/>
                    <a:p>
                      <a:endParaRPr lang="en-CA" sz="1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972823192"/>
                  </a:ext>
                </a:extLst>
              </a:tr>
              <a:tr h="653743">
                <a:tc gridSpan="2">
                  <a:txBody>
                    <a:bodyPr/>
                    <a:lstStyle/>
                    <a:p>
                      <a:r>
                        <a:rPr lang="en-CA" sz="1600" b="1" dirty="0"/>
                        <a:t>Items in bold are new or are significantly modified</a:t>
                      </a:r>
                      <a:r>
                        <a:rPr lang="en-CA" sz="1600" b="1" baseline="0" dirty="0"/>
                        <a:t>. They are </a:t>
                      </a:r>
                      <a:r>
                        <a:rPr lang="en-CA" sz="1600" b="1" dirty="0"/>
                        <a:t>reviewed in upcoming slides.</a:t>
                      </a:r>
                    </a:p>
                  </a:txBody>
                  <a:tcPr/>
                </a:tc>
                <a:tc hMerge="1">
                  <a:txBody>
                    <a:bodyPr/>
                    <a:lstStyle/>
                    <a:p>
                      <a:endParaRPr lang="en-CA"/>
                    </a:p>
                  </a:txBody>
                  <a:tcPr/>
                </a:tc>
                <a:extLst>
                  <a:ext uri="{0D108BD9-81ED-4DB2-BD59-A6C34878D82A}">
                    <a16:rowId xmlns:a16="http://schemas.microsoft.com/office/drawing/2014/main" val="1288365086"/>
                  </a:ext>
                </a:extLst>
              </a:tr>
            </a:tbl>
          </a:graphicData>
        </a:graphic>
      </p:graphicFrame>
      <p:sp>
        <p:nvSpPr>
          <p:cNvPr id="9" name="Slide Number Placeholder 8">
            <a:extLst>
              <a:ext uri="{FF2B5EF4-FFF2-40B4-BE49-F238E27FC236}">
                <a16:creationId xmlns:a16="http://schemas.microsoft.com/office/drawing/2014/main" id="{27E215E6-659B-4A8B-AD2E-2347F0C7829D}"/>
              </a:ext>
            </a:extLst>
          </p:cNvPr>
          <p:cNvSpPr>
            <a:spLocks noGrp="1"/>
          </p:cNvSpPr>
          <p:nvPr>
            <p:ph type="sldNum" sz="quarter" idx="12"/>
          </p:nvPr>
        </p:nvSpPr>
        <p:spPr/>
        <p:txBody>
          <a:bodyPr/>
          <a:lstStyle/>
          <a:p>
            <a:fld id="{4F20DB08-2ACB-4843-8509-A2C126A4DF2B}" type="slidenum">
              <a:rPr lang="en-US" smtClean="0"/>
              <a:t>15</a:t>
            </a:fld>
            <a:endParaRPr lang="en-US" dirty="0"/>
          </a:p>
        </p:txBody>
      </p:sp>
    </p:spTree>
    <p:extLst>
      <p:ext uri="{BB962C8B-B14F-4D97-AF65-F5344CB8AC3E}">
        <p14:creationId xmlns:p14="http://schemas.microsoft.com/office/powerpoint/2010/main" val="33577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Autofit/>
          </a:bodyPr>
          <a:lstStyle/>
          <a:p>
            <a:r>
              <a:rPr lang="en-US" sz="3300" b="1" dirty="0"/>
              <a:t>Bronze Medallion</a:t>
            </a:r>
            <a:br>
              <a:rPr lang="en-US" sz="3300" b="1" dirty="0"/>
            </a:br>
            <a:r>
              <a:rPr lang="en-US" sz="3300" b="1" dirty="0"/>
              <a:t>At-A-Glance</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graphicFrame>
        <p:nvGraphicFramePr>
          <p:cNvPr id="6" name="Table 7">
            <a:extLst>
              <a:ext uri="{FF2B5EF4-FFF2-40B4-BE49-F238E27FC236}">
                <a16:creationId xmlns:a16="http://schemas.microsoft.com/office/drawing/2014/main" id="{BC4DA68C-9237-4765-AA5A-69BD23CD0DB2}"/>
              </a:ext>
            </a:extLst>
          </p:cNvPr>
          <p:cNvGraphicFramePr>
            <a:graphicFrameLocks noGrp="1"/>
          </p:cNvGraphicFramePr>
          <p:nvPr>
            <p:extLst>
              <p:ext uri="{D42A27DB-BD31-4B8C-83A1-F6EECF244321}">
                <p14:modId xmlns:p14="http://schemas.microsoft.com/office/powerpoint/2010/main" val="3035680803"/>
              </p:ext>
            </p:extLst>
          </p:nvPr>
        </p:nvGraphicFramePr>
        <p:xfrm>
          <a:off x="3552950" y="762774"/>
          <a:ext cx="8128000" cy="571191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99927743"/>
                    </a:ext>
                  </a:extLst>
                </a:gridCol>
                <a:gridCol w="4064000">
                  <a:extLst>
                    <a:ext uri="{9D8B030D-6E8A-4147-A177-3AD203B41FA5}">
                      <a16:colId xmlns:a16="http://schemas.microsoft.com/office/drawing/2014/main" val="3670709984"/>
                    </a:ext>
                  </a:extLst>
                </a:gridCol>
              </a:tblGrid>
              <a:tr h="420409">
                <a:tc>
                  <a:txBody>
                    <a:bodyPr/>
                    <a:lstStyle/>
                    <a:p>
                      <a:pPr algn="ctr"/>
                      <a:r>
                        <a:rPr lang="en-CA" b="1" dirty="0">
                          <a:solidFill>
                            <a:schemeClr val="tx1"/>
                          </a:solidFill>
                        </a:rPr>
                        <a:t>Knowledge Items</a:t>
                      </a:r>
                    </a:p>
                  </a:txBody>
                  <a:tcPr anchor="ctr">
                    <a:solidFill>
                      <a:srgbClr val="E7EBF5"/>
                    </a:solidFill>
                  </a:tcPr>
                </a:tc>
                <a:tc>
                  <a:txBody>
                    <a:bodyPr/>
                    <a:lstStyle/>
                    <a:p>
                      <a:pPr algn="ctr"/>
                      <a:r>
                        <a:rPr lang="en-CA" b="1" dirty="0">
                          <a:solidFill>
                            <a:schemeClr val="tx1"/>
                          </a:solidFill>
                        </a:rPr>
                        <a:t>Skill Items</a:t>
                      </a:r>
                    </a:p>
                  </a:txBody>
                  <a:tcPr anchor="ctr">
                    <a:solidFill>
                      <a:srgbClr val="E7EBF5"/>
                    </a:solidFill>
                  </a:tcPr>
                </a:tc>
                <a:extLst>
                  <a:ext uri="{0D108BD9-81ED-4DB2-BD59-A6C34878D82A}">
                    <a16:rowId xmlns:a16="http://schemas.microsoft.com/office/drawing/2014/main" val="1531695229"/>
                  </a:ext>
                </a:extLst>
              </a:tr>
              <a:tr h="2862416">
                <a:tc>
                  <a:txBody>
                    <a:bodyPr/>
                    <a:lstStyle/>
                    <a:p>
                      <a:pPr marL="0" indent="0">
                        <a:spcBef>
                          <a:spcPts val="600"/>
                        </a:spcBef>
                        <a:buFontTx/>
                        <a:buNone/>
                      </a:pPr>
                      <a:r>
                        <a:rPr lang="en-CA" sz="1600" b="1" dirty="0"/>
                        <a:t>1. The Lifesaving Society</a:t>
                      </a:r>
                    </a:p>
                    <a:p>
                      <a:pPr marL="0" indent="0">
                        <a:spcBef>
                          <a:spcPts val="600"/>
                        </a:spcBef>
                        <a:buFontTx/>
                        <a:buNone/>
                      </a:pPr>
                      <a:r>
                        <a:rPr lang="en-CA" sz="1600" b="1" dirty="0"/>
                        <a:t>2. Drowning Chain of Survival</a:t>
                      </a:r>
                    </a:p>
                    <a:p>
                      <a:pPr marL="0" indent="0">
                        <a:spcBef>
                          <a:spcPts val="600"/>
                        </a:spcBef>
                        <a:buFontTx/>
                        <a:buNone/>
                      </a:pPr>
                      <a:r>
                        <a:rPr lang="en-CA" sz="1600" b="1" dirty="0"/>
                        <a:t>3. Rescue Process</a:t>
                      </a:r>
                    </a:p>
                    <a:p>
                      <a:pPr marL="0" indent="0">
                        <a:spcBef>
                          <a:spcPts val="600"/>
                        </a:spcBef>
                        <a:buFontTx/>
                        <a:buNone/>
                      </a:pPr>
                      <a:r>
                        <a:rPr lang="en-CA" sz="1600" dirty="0"/>
                        <a:t>4. Cold water</a:t>
                      </a:r>
                    </a:p>
                    <a:p>
                      <a:pPr marL="342900" indent="-342900">
                        <a:buFont typeface="Arial" panose="020B0604020202020204" pitchFamily="34" charset="0"/>
                        <a:buAutoNum type="arabicPeriod"/>
                      </a:pPr>
                      <a:endParaRPr lang="en-CA" sz="1600" dirty="0"/>
                    </a:p>
                    <a:p>
                      <a:pPr marL="342900" indent="-342900">
                        <a:buFont typeface="Arial" panose="020B0604020202020204" pitchFamily="34" charset="0"/>
                        <a:buAutoNum type="arabicPeriod"/>
                      </a:pPr>
                      <a:endParaRPr lang="en-CA" sz="1600" dirty="0"/>
                    </a:p>
                  </a:txBody>
                  <a:tcPr/>
                </a:tc>
                <a:tc>
                  <a:txBody>
                    <a:bodyPr/>
                    <a:lstStyle/>
                    <a:p>
                      <a:pPr marL="0" indent="0">
                        <a:spcBef>
                          <a:spcPts val="600"/>
                        </a:spcBef>
                        <a:buFont typeface="Arial" panose="020B0604020202020204" pitchFamily="34" charset="0"/>
                        <a:buNone/>
                      </a:pPr>
                      <a:r>
                        <a:rPr lang="en-CA" sz="1600" dirty="0"/>
                        <a:t>5. Self-Rescue</a:t>
                      </a:r>
                    </a:p>
                    <a:p>
                      <a:pPr marL="0" indent="0">
                        <a:spcBef>
                          <a:spcPts val="600"/>
                        </a:spcBef>
                        <a:buFont typeface="Arial" panose="020B0604020202020204" pitchFamily="34" charset="0"/>
                        <a:buNone/>
                      </a:pPr>
                      <a:r>
                        <a:rPr lang="en-CA" sz="1600" b="1" dirty="0"/>
                        <a:t>6. Swimming and Lifesaving Strokes</a:t>
                      </a:r>
                    </a:p>
                    <a:p>
                      <a:pPr marL="0" indent="0">
                        <a:spcBef>
                          <a:spcPts val="600"/>
                        </a:spcBef>
                        <a:buFont typeface="Arial" panose="020B0604020202020204" pitchFamily="34" charset="0"/>
                        <a:buNone/>
                      </a:pPr>
                      <a:r>
                        <a:rPr lang="en-CA" sz="1600" dirty="0"/>
                        <a:t>7. Victim Recognition</a:t>
                      </a:r>
                    </a:p>
                    <a:p>
                      <a:pPr marL="0" indent="0">
                        <a:spcBef>
                          <a:spcPts val="600"/>
                        </a:spcBef>
                        <a:buFont typeface="Arial" panose="020B0604020202020204" pitchFamily="34" charset="0"/>
                        <a:buNone/>
                      </a:pPr>
                      <a:r>
                        <a:rPr lang="en-CA" sz="1600" dirty="0"/>
                        <a:t>8. Entries and Removals</a:t>
                      </a:r>
                    </a:p>
                    <a:p>
                      <a:pPr marL="0" indent="0">
                        <a:spcBef>
                          <a:spcPts val="600"/>
                        </a:spcBef>
                        <a:buFont typeface="Arial" panose="020B0604020202020204" pitchFamily="34" charset="0"/>
                        <a:buNone/>
                      </a:pPr>
                      <a:r>
                        <a:rPr lang="en-CA" sz="1600" dirty="0"/>
                        <a:t>9. Defences and Releases</a:t>
                      </a:r>
                    </a:p>
                    <a:p>
                      <a:pPr marL="0" indent="0">
                        <a:spcBef>
                          <a:spcPts val="600"/>
                        </a:spcBef>
                        <a:buFont typeface="Arial" panose="020B0604020202020204" pitchFamily="34" charset="0"/>
                        <a:buNone/>
                      </a:pPr>
                      <a:r>
                        <a:rPr lang="en-CA" sz="1600" dirty="0"/>
                        <a:t>10. Tows and Carries</a:t>
                      </a:r>
                    </a:p>
                    <a:p>
                      <a:pPr marL="0" indent="0">
                        <a:spcBef>
                          <a:spcPts val="600"/>
                        </a:spcBef>
                        <a:buFont typeface="Arial" panose="020B0604020202020204" pitchFamily="34" charset="0"/>
                        <a:buNone/>
                      </a:pPr>
                      <a:r>
                        <a:rPr lang="en-CA" sz="1600" dirty="0"/>
                        <a:t>11. Search</a:t>
                      </a:r>
                    </a:p>
                    <a:p>
                      <a:pPr marL="0" indent="0">
                        <a:spcBef>
                          <a:spcPts val="600"/>
                        </a:spcBef>
                        <a:buFont typeface="Arial" panose="020B0604020202020204" pitchFamily="34" charset="0"/>
                        <a:buNone/>
                      </a:pPr>
                      <a:r>
                        <a:rPr lang="en-CA" sz="1600" dirty="0"/>
                        <a:t>12. Submerged Victim Recovery</a:t>
                      </a:r>
                    </a:p>
                    <a:p>
                      <a:pPr marL="0" indent="0">
                        <a:spcBef>
                          <a:spcPts val="600"/>
                        </a:spcBef>
                        <a:buFont typeface="Arial" panose="020B0604020202020204" pitchFamily="34" charset="0"/>
                        <a:buNone/>
                      </a:pPr>
                      <a:r>
                        <a:rPr lang="en-CA" sz="1600" dirty="0"/>
                        <a:t>13. Drowning Resuscitation</a:t>
                      </a:r>
                    </a:p>
                  </a:txBody>
                  <a:tcPr/>
                </a:tc>
                <a:extLst>
                  <a:ext uri="{0D108BD9-81ED-4DB2-BD59-A6C34878D82A}">
                    <a16:rowId xmlns:a16="http://schemas.microsoft.com/office/drawing/2014/main" val="2668782180"/>
                  </a:ext>
                </a:extLst>
              </a:tr>
              <a:tr h="452883">
                <a:tc>
                  <a:txBody>
                    <a:bodyPr/>
                    <a:lstStyle/>
                    <a:p>
                      <a:pPr algn="ctr"/>
                      <a:r>
                        <a:rPr lang="en-CA" b="1" dirty="0"/>
                        <a:t>Fitness Items</a:t>
                      </a:r>
                    </a:p>
                  </a:txBody>
                  <a:tcPr anchor="ctr"/>
                </a:tc>
                <a:tc>
                  <a:txBody>
                    <a:bodyPr/>
                    <a:lstStyle/>
                    <a:p>
                      <a:pPr algn="ctr"/>
                      <a:r>
                        <a:rPr lang="en-CA" b="1" dirty="0"/>
                        <a:t>Judgment Items</a:t>
                      </a:r>
                    </a:p>
                  </a:txBody>
                  <a:tcPr anchor="ctr"/>
                </a:tc>
                <a:extLst>
                  <a:ext uri="{0D108BD9-81ED-4DB2-BD59-A6C34878D82A}">
                    <a16:rowId xmlns:a16="http://schemas.microsoft.com/office/drawing/2014/main" val="3675997228"/>
                  </a:ext>
                </a:extLst>
              </a:tr>
              <a:tr h="1297241">
                <a:tc>
                  <a:txBody>
                    <a:bodyPr/>
                    <a:lstStyle/>
                    <a:p>
                      <a:pPr>
                        <a:spcBef>
                          <a:spcPts val="600"/>
                        </a:spcBef>
                      </a:pPr>
                      <a:r>
                        <a:rPr lang="en-CA" sz="1600" b="1" dirty="0"/>
                        <a:t>14. Rescue Drill</a:t>
                      </a:r>
                    </a:p>
                    <a:p>
                      <a:pPr>
                        <a:spcBef>
                          <a:spcPts val="600"/>
                        </a:spcBef>
                      </a:pPr>
                      <a:r>
                        <a:rPr lang="en-CA" sz="1600" b="1" dirty="0"/>
                        <a:t>15. Endurance Challenge</a:t>
                      </a:r>
                    </a:p>
                  </a:txBody>
                  <a:tcPr/>
                </a:tc>
                <a:tc>
                  <a:txBody>
                    <a:bodyPr/>
                    <a:lstStyle/>
                    <a:p>
                      <a:pPr>
                        <a:spcBef>
                          <a:spcPts val="600"/>
                        </a:spcBef>
                      </a:pPr>
                      <a:r>
                        <a:rPr lang="en-CA" sz="1600" dirty="0"/>
                        <a:t>16. Risk Assessment and Response</a:t>
                      </a:r>
                    </a:p>
                    <a:p>
                      <a:pPr>
                        <a:spcBef>
                          <a:spcPts val="600"/>
                        </a:spcBef>
                      </a:pPr>
                      <a:r>
                        <a:rPr lang="en-CA" sz="1600" dirty="0"/>
                        <a:t>17. Rescue 1: From Land</a:t>
                      </a:r>
                    </a:p>
                    <a:p>
                      <a:pPr>
                        <a:spcBef>
                          <a:spcPts val="600"/>
                        </a:spcBef>
                      </a:pPr>
                      <a:r>
                        <a:rPr lang="en-CA" sz="1600" dirty="0"/>
                        <a:t>18. Rescue 2: Open Water</a:t>
                      </a:r>
                    </a:p>
                    <a:p>
                      <a:pPr>
                        <a:spcBef>
                          <a:spcPts val="600"/>
                        </a:spcBef>
                      </a:pPr>
                      <a:r>
                        <a:rPr lang="en-CA" sz="1600" dirty="0"/>
                        <a:t>19. Rescue 3: Non-Breathing Victim</a:t>
                      </a:r>
                    </a:p>
                  </a:txBody>
                  <a:tcPr/>
                </a:tc>
                <a:extLst>
                  <a:ext uri="{0D108BD9-81ED-4DB2-BD59-A6C34878D82A}">
                    <a16:rowId xmlns:a16="http://schemas.microsoft.com/office/drawing/2014/main" val="972823192"/>
                  </a:ext>
                </a:extLst>
              </a:tr>
              <a:tr h="645783">
                <a:tc gridSpan="2">
                  <a:txBody>
                    <a:bodyPr/>
                    <a:lstStyle/>
                    <a:p>
                      <a:r>
                        <a:rPr lang="en-CA" sz="1600" b="1" dirty="0"/>
                        <a:t>Items in bold are new or are significantly modified.</a:t>
                      </a:r>
                      <a:r>
                        <a:rPr lang="en-CA" sz="1600" b="1" baseline="0" dirty="0"/>
                        <a:t> They are </a:t>
                      </a:r>
                      <a:r>
                        <a:rPr lang="en-CA" sz="1600" b="1" dirty="0"/>
                        <a:t>reviewed in upcoming slides.</a:t>
                      </a:r>
                    </a:p>
                  </a:txBody>
                  <a:tcPr/>
                </a:tc>
                <a:tc hMerge="1">
                  <a:txBody>
                    <a:bodyPr/>
                    <a:lstStyle/>
                    <a:p>
                      <a:endParaRPr lang="en-CA" sz="1600" dirty="0"/>
                    </a:p>
                  </a:txBody>
                  <a:tcPr/>
                </a:tc>
                <a:extLst>
                  <a:ext uri="{0D108BD9-81ED-4DB2-BD59-A6C34878D82A}">
                    <a16:rowId xmlns:a16="http://schemas.microsoft.com/office/drawing/2014/main" val="1773726366"/>
                  </a:ext>
                </a:extLst>
              </a:tr>
            </a:tbl>
          </a:graphicData>
        </a:graphic>
      </p:graphicFrame>
      <p:sp>
        <p:nvSpPr>
          <p:cNvPr id="3" name="Slide Number Placeholder 2">
            <a:extLst>
              <a:ext uri="{FF2B5EF4-FFF2-40B4-BE49-F238E27FC236}">
                <a16:creationId xmlns:a16="http://schemas.microsoft.com/office/drawing/2014/main" id="{75F9CD90-5C04-4CA1-A072-5DB4C837EB44}"/>
              </a:ext>
            </a:extLst>
          </p:cNvPr>
          <p:cNvSpPr>
            <a:spLocks noGrp="1"/>
          </p:cNvSpPr>
          <p:nvPr>
            <p:ph type="sldNum" sz="quarter" idx="12"/>
          </p:nvPr>
        </p:nvSpPr>
        <p:spPr/>
        <p:txBody>
          <a:bodyPr/>
          <a:lstStyle/>
          <a:p>
            <a:fld id="{4F20DB08-2ACB-4843-8509-A2C126A4DF2B}" type="slidenum">
              <a:rPr lang="en-US" smtClean="0"/>
              <a:t>16</a:t>
            </a:fld>
            <a:endParaRPr lang="en-US" dirty="0"/>
          </a:p>
        </p:txBody>
      </p:sp>
    </p:spTree>
    <p:extLst>
      <p:ext uri="{BB962C8B-B14F-4D97-AF65-F5344CB8AC3E}">
        <p14:creationId xmlns:p14="http://schemas.microsoft.com/office/powerpoint/2010/main" val="3361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sz="3300" b="1" dirty="0"/>
              <a:t>Bronze Cross</a:t>
            </a:r>
            <a:br>
              <a:rPr lang="en-US" sz="3300" b="1" dirty="0"/>
            </a:br>
            <a:r>
              <a:rPr lang="en-US" sz="3300" b="1" dirty="0"/>
              <a:t>At-A-Glance</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graphicFrame>
        <p:nvGraphicFramePr>
          <p:cNvPr id="6" name="Table 7">
            <a:extLst>
              <a:ext uri="{FF2B5EF4-FFF2-40B4-BE49-F238E27FC236}">
                <a16:creationId xmlns:a16="http://schemas.microsoft.com/office/drawing/2014/main" id="{BC4DA68C-9237-4765-AA5A-69BD23CD0DB2}"/>
              </a:ext>
            </a:extLst>
          </p:cNvPr>
          <p:cNvGraphicFramePr>
            <a:graphicFrameLocks noGrp="1"/>
          </p:cNvGraphicFramePr>
          <p:nvPr>
            <p:extLst>
              <p:ext uri="{D42A27DB-BD31-4B8C-83A1-F6EECF244321}">
                <p14:modId xmlns:p14="http://schemas.microsoft.com/office/powerpoint/2010/main" val="2554740631"/>
              </p:ext>
            </p:extLst>
          </p:nvPr>
        </p:nvGraphicFramePr>
        <p:xfrm>
          <a:off x="3562405" y="775285"/>
          <a:ext cx="8128000" cy="503663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99927743"/>
                    </a:ext>
                  </a:extLst>
                </a:gridCol>
                <a:gridCol w="4064000">
                  <a:extLst>
                    <a:ext uri="{9D8B030D-6E8A-4147-A177-3AD203B41FA5}">
                      <a16:colId xmlns:a16="http://schemas.microsoft.com/office/drawing/2014/main" val="3670709984"/>
                    </a:ext>
                  </a:extLst>
                </a:gridCol>
              </a:tblGrid>
              <a:tr h="435488">
                <a:tc>
                  <a:txBody>
                    <a:bodyPr/>
                    <a:lstStyle/>
                    <a:p>
                      <a:pPr algn="ctr"/>
                      <a:r>
                        <a:rPr lang="en-CA" b="1" dirty="0">
                          <a:solidFill>
                            <a:schemeClr val="tx1"/>
                          </a:solidFill>
                        </a:rPr>
                        <a:t>Knowledge Items</a:t>
                      </a:r>
                    </a:p>
                  </a:txBody>
                  <a:tcPr anchor="ctr">
                    <a:solidFill>
                      <a:srgbClr val="E7EBF5"/>
                    </a:solidFill>
                  </a:tcPr>
                </a:tc>
                <a:tc>
                  <a:txBody>
                    <a:bodyPr/>
                    <a:lstStyle/>
                    <a:p>
                      <a:pPr algn="ctr"/>
                      <a:r>
                        <a:rPr lang="en-CA" b="1" dirty="0">
                          <a:solidFill>
                            <a:schemeClr val="tx1"/>
                          </a:solidFill>
                        </a:rPr>
                        <a:t>Skill Items</a:t>
                      </a:r>
                    </a:p>
                  </a:txBody>
                  <a:tcPr anchor="ctr">
                    <a:solidFill>
                      <a:srgbClr val="E7EBF5"/>
                    </a:solidFill>
                  </a:tcPr>
                </a:tc>
                <a:extLst>
                  <a:ext uri="{0D108BD9-81ED-4DB2-BD59-A6C34878D82A}">
                    <a16:rowId xmlns:a16="http://schemas.microsoft.com/office/drawing/2014/main" val="1531695229"/>
                  </a:ext>
                </a:extLst>
              </a:tr>
              <a:tr h="1761027">
                <a:tc>
                  <a:txBody>
                    <a:bodyPr/>
                    <a:lstStyle/>
                    <a:p>
                      <a:pPr marL="0" indent="0">
                        <a:spcBef>
                          <a:spcPts val="600"/>
                        </a:spcBef>
                        <a:buFontTx/>
                        <a:buNone/>
                      </a:pPr>
                      <a:r>
                        <a:rPr lang="en-CA" sz="1600" b="1" dirty="0"/>
                        <a:t>1. The Lifesaving Society</a:t>
                      </a:r>
                    </a:p>
                    <a:p>
                      <a:pPr marL="0" indent="0">
                        <a:spcBef>
                          <a:spcPts val="600"/>
                        </a:spcBef>
                        <a:buFontTx/>
                        <a:buNone/>
                      </a:pPr>
                      <a:r>
                        <a:rPr lang="en-CA" sz="1600" b="1" dirty="0"/>
                        <a:t>2. Non-Fatal Drowning</a:t>
                      </a:r>
                    </a:p>
                    <a:p>
                      <a:pPr marL="0" indent="0">
                        <a:spcBef>
                          <a:spcPts val="600"/>
                        </a:spcBef>
                        <a:buFontTx/>
                        <a:buNone/>
                      </a:pPr>
                      <a:r>
                        <a:rPr lang="en-CA" sz="1600" b="1" dirty="0"/>
                        <a:t>3. Shallow Water Blackout</a:t>
                      </a:r>
                    </a:p>
                    <a:p>
                      <a:pPr marL="0" indent="-720000">
                        <a:spcBef>
                          <a:spcPts val="600"/>
                        </a:spcBef>
                        <a:buFontTx/>
                        <a:buNone/>
                      </a:pPr>
                      <a:r>
                        <a:rPr lang="en-CA" sz="1600" b="1" dirty="0"/>
                        <a:t>4. Assistant Lifeguard Roles and</a:t>
                      </a:r>
                      <a:r>
                        <a:rPr lang="en-CA" sz="1600" b="1" baseline="0" dirty="0"/>
                        <a:t> </a:t>
                      </a:r>
                      <a:r>
                        <a:rPr lang="en-CA" sz="1600" b="1" dirty="0"/>
                        <a:t>Responsibilities</a:t>
                      </a:r>
                    </a:p>
                    <a:p>
                      <a:pPr marL="342900" indent="-342900">
                        <a:buFont typeface="Arial" panose="020B0604020202020204" pitchFamily="34" charset="0"/>
                        <a:buAutoNum type="arabicPeriod"/>
                      </a:pPr>
                      <a:endParaRPr lang="en-CA" sz="1600" dirty="0"/>
                    </a:p>
                    <a:p>
                      <a:pPr marL="342900" indent="-342900">
                        <a:buFont typeface="Arial" panose="020B0604020202020204" pitchFamily="34" charset="0"/>
                        <a:buAutoNum type="arabicPeriod"/>
                      </a:pPr>
                      <a:endParaRPr lang="en-CA" sz="1600" dirty="0"/>
                    </a:p>
                  </a:txBody>
                  <a:tcPr/>
                </a:tc>
                <a:tc>
                  <a:txBody>
                    <a:bodyPr/>
                    <a:lstStyle/>
                    <a:p>
                      <a:pPr marL="0" indent="0">
                        <a:spcBef>
                          <a:spcPts val="600"/>
                        </a:spcBef>
                        <a:buFont typeface="Arial" panose="020B0604020202020204" pitchFamily="34" charset="0"/>
                        <a:buNone/>
                      </a:pPr>
                      <a:r>
                        <a:rPr lang="en-CA" sz="1600" b="1" dirty="0"/>
                        <a:t>5. Communication</a:t>
                      </a:r>
                    </a:p>
                    <a:p>
                      <a:pPr marL="0" indent="0">
                        <a:spcBef>
                          <a:spcPts val="600"/>
                        </a:spcBef>
                        <a:buFont typeface="Arial" panose="020B0604020202020204" pitchFamily="34" charset="0"/>
                        <a:buNone/>
                      </a:pPr>
                      <a:r>
                        <a:rPr lang="en-CA" sz="1600" dirty="0"/>
                        <a:t>6. </a:t>
                      </a:r>
                      <a:r>
                        <a:rPr lang="en-CA" sz="1600" b="1" dirty="0"/>
                        <a:t>Two-Rescuer Removals</a:t>
                      </a:r>
                    </a:p>
                    <a:p>
                      <a:pPr marL="0" indent="0">
                        <a:spcBef>
                          <a:spcPts val="600"/>
                        </a:spcBef>
                        <a:buFont typeface="Arial" panose="020B0604020202020204" pitchFamily="34" charset="0"/>
                        <a:buNone/>
                      </a:pPr>
                      <a:r>
                        <a:rPr lang="en-CA" sz="1600" dirty="0"/>
                        <a:t>7. Surface Dives and Underwater Swims</a:t>
                      </a:r>
                    </a:p>
                    <a:p>
                      <a:pPr marL="0" indent="0">
                        <a:spcBef>
                          <a:spcPts val="600"/>
                        </a:spcBef>
                        <a:buFont typeface="Arial" panose="020B0604020202020204" pitchFamily="34" charset="0"/>
                        <a:buNone/>
                      </a:pPr>
                      <a:r>
                        <a:rPr lang="en-CA" sz="1600" dirty="0"/>
                        <a:t>8. Team Search</a:t>
                      </a:r>
                    </a:p>
                    <a:p>
                      <a:pPr marL="0" indent="0">
                        <a:spcBef>
                          <a:spcPts val="600"/>
                        </a:spcBef>
                        <a:buFont typeface="Arial" panose="020B0604020202020204" pitchFamily="34" charset="0"/>
                        <a:buNone/>
                      </a:pPr>
                      <a:r>
                        <a:rPr lang="en-CA" sz="1600" dirty="0"/>
                        <a:t>9. Two-Rescuer Drowning Resuscitation</a:t>
                      </a:r>
                    </a:p>
                    <a:p>
                      <a:pPr marL="0" indent="0">
                        <a:spcBef>
                          <a:spcPts val="600"/>
                        </a:spcBef>
                        <a:buFont typeface="Arial" panose="020B0604020202020204" pitchFamily="34" charset="0"/>
                        <a:buNone/>
                      </a:pPr>
                      <a:r>
                        <a:rPr lang="en-CA" sz="1600" dirty="0"/>
                        <a:t>10. Spinal Injury Management</a:t>
                      </a:r>
                    </a:p>
                  </a:txBody>
                  <a:tcPr/>
                </a:tc>
                <a:extLst>
                  <a:ext uri="{0D108BD9-81ED-4DB2-BD59-A6C34878D82A}">
                    <a16:rowId xmlns:a16="http://schemas.microsoft.com/office/drawing/2014/main" val="2668782180"/>
                  </a:ext>
                </a:extLst>
              </a:tr>
              <a:tr h="499420">
                <a:tc>
                  <a:txBody>
                    <a:bodyPr/>
                    <a:lstStyle/>
                    <a:p>
                      <a:pPr algn="ctr"/>
                      <a:r>
                        <a:rPr lang="en-CA" b="1" dirty="0"/>
                        <a:t>Fitness Items</a:t>
                      </a:r>
                    </a:p>
                  </a:txBody>
                  <a:tcPr anchor="ctr"/>
                </a:tc>
                <a:tc>
                  <a:txBody>
                    <a:bodyPr/>
                    <a:lstStyle/>
                    <a:p>
                      <a:pPr algn="ctr"/>
                      <a:r>
                        <a:rPr lang="en-CA" b="1" dirty="0"/>
                        <a:t>Judgment Items</a:t>
                      </a:r>
                    </a:p>
                  </a:txBody>
                  <a:tcPr anchor="ctr"/>
                </a:tc>
                <a:extLst>
                  <a:ext uri="{0D108BD9-81ED-4DB2-BD59-A6C34878D82A}">
                    <a16:rowId xmlns:a16="http://schemas.microsoft.com/office/drawing/2014/main" val="3675997228"/>
                  </a:ext>
                </a:extLst>
              </a:tr>
              <a:tr h="1405862">
                <a:tc>
                  <a:txBody>
                    <a:bodyPr/>
                    <a:lstStyle/>
                    <a:p>
                      <a:pPr>
                        <a:spcBef>
                          <a:spcPts val="600"/>
                        </a:spcBef>
                      </a:pPr>
                      <a:r>
                        <a:rPr lang="en-CA" sz="1600" b="1" dirty="0"/>
                        <a:t>11. Object Recovery and Transport</a:t>
                      </a:r>
                    </a:p>
                    <a:p>
                      <a:pPr>
                        <a:spcBef>
                          <a:spcPts val="600"/>
                        </a:spcBef>
                      </a:pPr>
                      <a:r>
                        <a:rPr lang="en-CA" sz="1600" b="1" dirty="0"/>
                        <a:t>12. Rescue Drill</a:t>
                      </a:r>
                    </a:p>
                    <a:p>
                      <a:pPr>
                        <a:spcBef>
                          <a:spcPts val="600"/>
                        </a:spcBef>
                      </a:pPr>
                      <a:r>
                        <a:rPr lang="en-CA" sz="1600" b="1" dirty="0"/>
                        <a:t>13. Endurance Challenge</a:t>
                      </a:r>
                    </a:p>
                  </a:txBody>
                  <a:tcPr/>
                </a:tc>
                <a:tc>
                  <a:txBody>
                    <a:bodyPr/>
                    <a:lstStyle/>
                    <a:p>
                      <a:pPr>
                        <a:spcBef>
                          <a:spcPts val="600"/>
                        </a:spcBef>
                      </a:pPr>
                      <a:r>
                        <a:rPr lang="en-CA" sz="1600" b="1" dirty="0"/>
                        <a:t>14. Safety Supervision Scanning</a:t>
                      </a:r>
                    </a:p>
                    <a:p>
                      <a:pPr>
                        <a:spcBef>
                          <a:spcPts val="600"/>
                        </a:spcBef>
                      </a:pPr>
                      <a:r>
                        <a:rPr lang="en-CA" sz="1600" dirty="0"/>
                        <a:t>15. Two-Person Rescue 1: Multiple Victims</a:t>
                      </a:r>
                    </a:p>
                    <a:p>
                      <a:pPr>
                        <a:spcBef>
                          <a:spcPts val="600"/>
                        </a:spcBef>
                      </a:pPr>
                      <a:r>
                        <a:rPr lang="en-CA" sz="1600" dirty="0"/>
                        <a:t>16. Two-Person Rescue 2: Submerged Victim</a:t>
                      </a:r>
                    </a:p>
                    <a:p>
                      <a:pPr>
                        <a:spcBef>
                          <a:spcPts val="600"/>
                        </a:spcBef>
                      </a:pPr>
                      <a:r>
                        <a:rPr lang="en-CA" sz="1600" b="1" dirty="0"/>
                        <a:t>17. Assistant Lifeguard Situations</a:t>
                      </a:r>
                    </a:p>
                  </a:txBody>
                  <a:tcPr/>
                </a:tc>
                <a:extLst>
                  <a:ext uri="{0D108BD9-81ED-4DB2-BD59-A6C34878D82A}">
                    <a16:rowId xmlns:a16="http://schemas.microsoft.com/office/drawing/2014/main" val="972823192"/>
                  </a:ext>
                </a:extLst>
              </a:tr>
              <a:tr h="668946">
                <a:tc gridSpan="2">
                  <a:txBody>
                    <a:bodyPr/>
                    <a:lstStyle/>
                    <a:p>
                      <a:r>
                        <a:rPr lang="en-CA" sz="1600" b="1" dirty="0"/>
                        <a:t>Items in bold are new or are significantly modified.</a:t>
                      </a:r>
                      <a:r>
                        <a:rPr lang="en-CA" sz="1600" b="1" baseline="0" dirty="0"/>
                        <a:t> They are </a:t>
                      </a:r>
                      <a:r>
                        <a:rPr lang="en-CA" sz="1600" b="1" dirty="0"/>
                        <a:t>reviewed in upcoming slides.</a:t>
                      </a:r>
                    </a:p>
                  </a:txBody>
                  <a:tcPr/>
                </a:tc>
                <a:tc hMerge="1">
                  <a:txBody>
                    <a:bodyPr/>
                    <a:lstStyle/>
                    <a:p>
                      <a:endParaRPr lang="en-CA" sz="1600" b="1" dirty="0"/>
                    </a:p>
                  </a:txBody>
                  <a:tcPr/>
                </a:tc>
                <a:extLst>
                  <a:ext uri="{0D108BD9-81ED-4DB2-BD59-A6C34878D82A}">
                    <a16:rowId xmlns:a16="http://schemas.microsoft.com/office/drawing/2014/main" val="870803353"/>
                  </a:ext>
                </a:extLst>
              </a:tr>
            </a:tbl>
          </a:graphicData>
        </a:graphic>
      </p:graphicFrame>
      <p:sp>
        <p:nvSpPr>
          <p:cNvPr id="3" name="Slide Number Placeholder 2">
            <a:extLst>
              <a:ext uri="{FF2B5EF4-FFF2-40B4-BE49-F238E27FC236}">
                <a16:creationId xmlns:a16="http://schemas.microsoft.com/office/drawing/2014/main" id="{D8766AD8-A601-49A6-BB17-A41E7B0725F6}"/>
              </a:ext>
            </a:extLst>
          </p:cNvPr>
          <p:cNvSpPr>
            <a:spLocks noGrp="1"/>
          </p:cNvSpPr>
          <p:nvPr>
            <p:ph type="sldNum" sz="quarter" idx="12"/>
          </p:nvPr>
        </p:nvSpPr>
        <p:spPr/>
        <p:txBody>
          <a:bodyPr/>
          <a:lstStyle/>
          <a:p>
            <a:fld id="{4F20DB08-2ACB-4843-8509-A2C126A4DF2B}" type="slidenum">
              <a:rPr lang="en-US" smtClean="0"/>
              <a:t>17</a:t>
            </a:fld>
            <a:endParaRPr lang="en-US" dirty="0"/>
          </a:p>
        </p:txBody>
      </p:sp>
    </p:spTree>
    <p:extLst>
      <p:ext uri="{BB962C8B-B14F-4D97-AF65-F5344CB8AC3E}">
        <p14:creationId xmlns:p14="http://schemas.microsoft.com/office/powerpoint/2010/main" val="16594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60434" y="850788"/>
            <a:ext cx="3281415" cy="1066228"/>
          </a:xfrm>
        </p:spPr>
        <p:txBody>
          <a:bodyPr>
            <a:normAutofit fontScale="90000"/>
          </a:bodyPr>
          <a:lstStyle/>
          <a:p>
            <a:r>
              <a:rPr lang="en-US" b="1" dirty="0"/>
              <a:t>Lifesaving Society</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72249" y="850678"/>
            <a:ext cx="7793281" cy="5299436"/>
          </a:xfrm>
        </p:spPr>
        <p:txBody>
          <a:bodyPr anchor="t">
            <a:normAutofit/>
          </a:bodyPr>
          <a:lstStyle/>
          <a:p>
            <a:pPr marL="0" indent="0">
              <a:lnSpc>
                <a:spcPct val="100000"/>
              </a:lnSpc>
              <a:spcBef>
                <a:spcPts val="600"/>
              </a:spcBef>
              <a:spcAft>
                <a:spcPts val="600"/>
              </a:spcAft>
              <a:buNone/>
            </a:pPr>
            <a:r>
              <a:rPr lang="en-US" altLang="en-US" sz="3000" b="1" dirty="0"/>
              <a:t>The Lifesaving Society is a “Knowledge” </a:t>
            </a:r>
            <a:br>
              <a:rPr lang="en-US" altLang="en-US" sz="3000" b="1" dirty="0"/>
            </a:br>
            <a:r>
              <a:rPr lang="en-US" altLang="en-US" sz="3000" b="1" dirty="0"/>
              <a:t>item in each Bronze level with a focus on:</a:t>
            </a:r>
          </a:p>
          <a:p>
            <a:pPr marL="540000" lvl="1" indent="-360000">
              <a:lnSpc>
                <a:spcPct val="100000"/>
              </a:lnSpc>
              <a:spcBef>
                <a:spcPts val="600"/>
              </a:spcBef>
              <a:spcAft>
                <a:spcPts val="600"/>
              </a:spcAft>
              <a:buFont typeface="Arial" panose="020B0604020202020204" pitchFamily="34" charset="0"/>
              <a:buChar char="•"/>
            </a:pPr>
            <a:r>
              <a:rPr lang="en-US" altLang="en-US" sz="2800" dirty="0"/>
              <a:t>Canada’s Lifeguarding Experts</a:t>
            </a:r>
          </a:p>
          <a:p>
            <a:pPr marL="540000" lvl="1" indent="-360000">
              <a:lnSpc>
                <a:spcPct val="100000"/>
              </a:lnSpc>
              <a:spcBef>
                <a:spcPts val="600"/>
              </a:spcBef>
              <a:spcAft>
                <a:spcPts val="600"/>
              </a:spcAft>
              <a:buFont typeface="Arial" panose="020B0604020202020204" pitchFamily="34" charset="0"/>
              <a:buChar char="•"/>
            </a:pPr>
            <a:r>
              <a:rPr lang="en-US" altLang="en-US" sz="2800" dirty="0"/>
              <a:t>Charitable organization</a:t>
            </a:r>
          </a:p>
          <a:p>
            <a:pPr marL="540000" lvl="1" indent="-360000">
              <a:lnSpc>
                <a:spcPct val="100000"/>
              </a:lnSpc>
              <a:spcBef>
                <a:spcPts val="600"/>
              </a:spcBef>
              <a:spcAft>
                <a:spcPts val="600"/>
              </a:spcAft>
              <a:buFont typeface="Arial" panose="020B0604020202020204" pitchFamily="34" charset="0"/>
              <a:buChar char="•"/>
            </a:pPr>
            <a:r>
              <a:rPr lang="en-US" altLang="en-US" sz="2800" dirty="0"/>
              <a:t>Drowning prevention mission</a:t>
            </a:r>
          </a:p>
          <a:p>
            <a:pPr marL="540000" lvl="1" indent="-360000">
              <a:lnSpc>
                <a:spcPct val="100000"/>
              </a:lnSpc>
              <a:spcBef>
                <a:spcPts val="600"/>
              </a:spcBef>
              <a:spcAft>
                <a:spcPts val="600"/>
              </a:spcAft>
              <a:buFont typeface="Arial" panose="020B0604020202020204" pitchFamily="34" charset="0"/>
              <a:buChar char="•"/>
            </a:pPr>
            <a:r>
              <a:rPr lang="en-US" altLang="en-US" sz="2800" dirty="0"/>
              <a:t>Setting aquatic standards</a:t>
            </a:r>
          </a:p>
          <a:p>
            <a:pPr marL="540000" lvl="1" indent="-360000">
              <a:lnSpc>
                <a:spcPct val="100000"/>
              </a:lnSpc>
              <a:spcBef>
                <a:spcPts val="600"/>
              </a:spcBef>
              <a:spcAft>
                <a:spcPts val="600"/>
              </a:spcAft>
              <a:buFont typeface="Arial" panose="020B0604020202020204" pitchFamily="34" charset="0"/>
              <a:buChar char="•"/>
            </a:pPr>
            <a:r>
              <a:rPr lang="en-US" altLang="en-US" sz="2800" dirty="0"/>
              <a:t>Training beyond the Bronze level</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5" y="6323539"/>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Bronze Medal Awards Item 1: </a:t>
            </a:r>
            <a:br>
              <a:rPr lang="en-US" altLang="en-US" sz="1600" b="1" dirty="0">
                <a:solidFill>
                  <a:schemeClr val="accent1"/>
                </a:solidFill>
              </a:rPr>
            </a:br>
            <a:r>
              <a:rPr lang="en-US" altLang="en-US" sz="1600" b="1" dirty="0">
                <a:solidFill>
                  <a:schemeClr val="accent1"/>
                </a:solidFill>
              </a:rPr>
              <a:t>CLM Ch. 1.4</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pic>
        <p:nvPicPr>
          <p:cNvPr id="18" name="Picture 17" descr="A close up of a sign&#10;&#10;Description automatically generated">
            <a:extLst>
              <a:ext uri="{FF2B5EF4-FFF2-40B4-BE49-F238E27FC236}">
                <a16:creationId xmlns:a16="http://schemas.microsoft.com/office/drawing/2014/main" id="{BE248873-1E32-5242-9DAC-09FA9AB595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18900" y="4040225"/>
            <a:ext cx="2222205" cy="1967097"/>
          </a:xfrm>
          <a:prstGeom prst="rect">
            <a:avLst/>
          </a:prstGeom>
        </p:spPr>
      </p:pic>
      <p:sp>
        <p:nvSpPr>
          <p:cNvPr id="5" name="Slide Number Placeholder 4">
            <a:extLst>
              <a:ext uri="{FF2B5EF4-FFF2-40B4-BE49-F238E27FC236}">
                <a16:creationId xmlns:a16="http://schemas.microsoft.com/office/drawing/2014/main" id="{AA145E50-E6FC-4009-BF3D-7C1593D42D16}"/>
              </a:ext>
            </a:extLst>
          </p:cNvPr>
          <p:cNvSpPr>
            <a:spLocks noGrp="1"/>
          </p:cNvSpPr>
          <p:nvPr>
            <p:ph type="sldNum" sz="quarter" idx="12"/>
          </p:nvPr>
        </p:nvSpPr>
        <p:spPr/>
        <p:txBody>
          <a:bodyPr/>
          <a:lstStyle/>
          <a:p>
            <a:fld id="{4F20DB08-2ACB-4843-8509-A2C126A4DF2B}" type="slidenum">
              <a:rPr lang="en-US" smtClean="0"/>
              <a:t>18</a:t>
            </a:fld>
            <a:endParaRPr lang="en-US" dirty="0"/>
          </a:p>
        </p:txBody>
      </p:sp>
    </p:spTree>
    <p:extLst>
      <p:ext uri="{BB962C8B-B14F-4D97-AF65-F5344CB8AC3E}">
        <p14:creationId xmlns:p14="http://schemas.microsoft.com/office/powerpoint/2010/main" val="34840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 y="864108"/>
            <a:ext cx="3366196" cy="1066228"/>
          </a:xfrm>
        </p:spPr>
        <p:txBody>
          <a:bodyPr>
            <a:normAutofit fontScale="90000"/>
          </a:bodyPr>
          <a:lstStyle/>
          <a:p>
            <a:r>
              <a:rPr lang="en-US" b="1" dirty="0"/>
              <a:t>Swimming &amp; Lifesaving Strokes</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0" y="6150114"/>
            <a:ext cx="459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BS Item 4, BM Item 6:   CLM Ch. 9</a:t>
            </a:r>
          </a:p>
          <a:p>
            <a:pPr>
              <a:spcBef>
                <a:spcPts val="0"/>
              </a:spcBef>
              <a:buClrTx/>
              <a:buSzTx/>
              <a:buFontTx/>
              <a:buNone/>
            </a:pPr>
            <a:r>
              <a:rPr lang="en-US" altLang="en-US" sz="1600" b="1" dirty="0">
                <a:solidFill>
                  <a:schemeClr val="accent1"/>
                </a:solidFill>
              </a:rPr>
              <a:t>Bronze Videos: Rescuer’s Checklist</a:t>
            </a:r>
          </a:p>
        </p:txBody>
      </p:sp>
      <p:pic>
        <p:nvPicPr>
          <p:cNvPr id="7" name="Content Placeholder 6" descr="A person swimming in the water&#10;&#10;Description automatically generated">
            <a:extLst>
              <a:ext uri="{FF2B5EF4-FFF2-40B4-BE49-F238E27FC236}">
                <a16:creationId xmlns:a16="http://schemas.microsoft.com/office/drawing/2014/main" id="{CADF381D-C74D-0143-8A1B-D2F3AEEC6845}"/>
              </a:ext>
            </a:extLst>
          </p:cNvPr>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saturation sat="177000"/>
                    </a14:imgEffect>
                  </a14:imgLayer>
                </a14:imgProps>
              </a:ext>
              <a:ext uri="{28A0092B-C50C-407E-A947-70E740481C1C}">
                <a14:useLocalDpi xmlns:a14="http://schemas.microsoft.com/office/drawing/2010/main"/>
              </a:ext>
            </a:extLst>
          </a:blip>
          <a:srcRect t="-2111"/>
          <a:stretch/>
        </p:blipFill>
        <p:spPr>
          <a:xfrm>
            <a:off x="-19805" y="1855330"/>
            <a:ext cx="3465292" cy="4244294"/>
          </a:xfrm>
        </p:spPr>
      </p:pic>
      <p:sp>
        <p:nvSpPr>
          <p:cNvPr id="9" name="Content Placeholder 2">
            <a:extLst>
              <a:ext uri="{FF2B5EF4-FFF2-40B4-BE49-F238E27FC236}">
                <a16:creationId xmlns:a16="http://schemas.microsoft.com/office/drawing/2014/main" id="{B9D5C305-431C-9748-81C9-0FC5A8DDDFBC}"/>
              </a:ext>
            </a:extLst>
          </p:cNvPr>
          <p:cNvSpPr txBox="1">
            <a:spLocks/>
          </p:cNvSpPr>
          <p:nvPr/>
        </p:nvSpPr>
        <p:spPr>
          <a:xfrm>
            <a:off x="3514621" y="770709"/>
            <a:ext cx="8218200" cy="537940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600"/>
              </a:spcBef>
              <a:spcAft>
                <a:spcPts val="600"/>
              </a:spcAft>
              <a:buNone/>
            </a:pPr>
            <a:r>
              <a:rPr lang="en-US" altLang="en-US" sz="3000" b="1" dirty="0"/>
              <a:t>Develop effective strokes for use in water rescue emergencies</a:t>
            </a:r>
          </a:p>
          <a:p>
            <a:pPr marL="540000" lvl="1" indent="-360000">
              <a:lnSpc>
                <a:spcPct val="100000"/>
              </a:lnSpc>
              <a:spcBef>
                <a:spcPts val="1800"/>
              </a:spcBef>
              <a:spcAft>
                <a:spcPts val="600"/>
              </a:spcAft>
              <a:buFont typeface="Arial" panose="020B0604020202020204" pitchFamily="34" charset="0"/>
              <a:buChar char="•"/>
            </a:pPr>
            <a:r>
              <a:rPr lang="en-US" altLang="en-US" sz="2800" dirty="0"/>
              <a:t>Swim 25 m: front crawl, back crawl, breaststroke</a:t>
            </a:r>
          </a:p>
          <a:p>
            <a:pPr marL="540000" lvl="1" indent="-360000">
              <a:lnSpc>
                <a:spcPct val="100000"/>
              </a:lnSpc>
              <a:spcBef>
                <a:spcPts val="1800"/>
              </a:spcBef>
              <a:spcAft>
                <a:spcPts val="600"/>
              </a:spcAft>
              <a:buFont typeface="Arial" panose="020B0604020202020204" pitchFamily="34" charset="0"/>
              <a:buChar char="•"/>
            </a:pPr>
            <a:r>
              <a:rPr lang="en-US" altLang="en-US" sz="2800" dirty="0"/>
              <a:t>Swim 25 m: head-up front crawl, head-up breaststroke</a:t>
            </a:r>
          </a:p>
          <a:p>
            <a:pPr marL="540000" lvl="1" indent="-360000">
              <a:lnSpc>
                <a:spcPct val="100000"/>
              </a:lnSpc>
              <a:spcBef>
                <a:spcPts val="1800"/>
              </a:spcBef>
              <a:spcAft>
                <a:spcPts val="600"/>
              </a:spcAft>
              <a:buFont typeface="Arial" panose="020B0604020202020204" pitchFamily="34" charset="0"/>
              <a:buChar char="•"/>
            </a:pPr>
            <a:r>
              <a:rPr lang="en-US" altLang="en-US" sz="2800" dirty="0"/>
              <a:t>Swim 25 m: whip kick, eggbeater, scissor kick</a:t>
            </a:r>
          </a:p>
        </p:txBody>
      </p:sp>
      <p:sp>
        <p:nvSpPr>
          <p:cNvPr id="3" name="Slide Number Placeholder 2">
            <a:extLst>
              <a:ext uri="{FF2B5EF4-FFF2-40B4-BE49-F238E27FC236}">
                <a16:creationId xmlns:a16="http://schemas.microsoft.com/office/drawing/2014/main" id="{827E05F9-C203-4165-8999-C6D03ED151E0}"/>
              </a:ext>
            </a:extLst>
          </p:cNvPr>
          <p:cNvSpPr>
            <a:spLocks noGrp="1"/>
          </p:cNvSpPr>
          <p:nvPr>
            <p:ph type="sldNum" sz="quarter" idx="12"/>
          </p:nvPr>
        </p:nvSpPr>
        <p:spPr/>
        <p:txBody>
          <a:bodyPr/>
          <a:lstStyle/>
          <a:p>
            <a:fld id="{4F20DB08-2ACB-4843-8509-A2C126A4DF2B}" type="slidenum">
              <a:rPr lang="en-US" smtClean="0"/>
              <a:t>19</a:t>
            </a:fld>
            <a:endParaRPr lang="en-US" dirty="0"/>
          </a:p>
        </p:txBody>
      </p:sp>
    </p:spTree>
    <p:extLst>
      <p:ext uri="{BB962C8B-B14F-4D97-AF65-F5344CB8AC3E}">
        <p14:creationId xmlns:p14="http://schemas.microsoft.com/office/powerpoint/2010/main" val="407342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92397-0224-C04F-93E6-4A552162D7E7}"/>
              </a:ext>
            </a:extLst>
          </p:cNvPr>
          <p:cNvSpPr txBox="1">
            <a:spLocks noGrp="1"/>
          </p:cNvSpPr>
          <p:nvPr>
            <p:ph idx="1"/>
          </p:nvPr>
        </p:nvSpPr>
        <p:spPr>
          <a:xfrm>
            <a:off x="3575290" y="872836"/>
            <a:ext cx="7315200" cy="5273523"/>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0000" indent="0">
              <a:lnSpc>
                <a:spcPct val="100000"/>
              </a:lnSpc>
              <a:spcBef>
                <a:spcPts val="0"/>
              </a:spcBef>
              <a:spcAft>
                <a:spcPts val="600"/>
              </a:spcAft>
              <a:buNone/>
            </a:pPr>
            <a:r>
              <a:rPr lang="en-US" sz="3000" b="1" dirty="0"/>
              <a:t>Objectives</a:t>
            </a:r>
          </a:p>
          <a:p>
            <a:pPr marL="990000" lvl="1" indent="-457200">
              <a:lnSpc>
                <a:spcPts val="3200"/>
              </a:lnSpc>
              <a:spcBef>
                <a:spcPts val="1800"/>
              </a:spcBef>
              <a:spcAft>
                <a:spcPts val="0"/>
              </a:spcAft>
              <a:buFont typeface="Wingdings" panose="05000000000000000000" pitchFamily="2" charset="2"/>
              <a:buChar char="v"/>
            </a:pPr>
            <a:r>
              <a:rPr lang="en-CA" sz="2600" dirty="0"/>
              <a:t>Highlight key elements of the Society’s revised Bronze medal awards.</a:t>
            </a:r>
          </a:p>
          <a:p>
            <a:pPr marL="990000" lvl="1" indent="-457200">
              <a:lnSpc>
                <a:spcPts val="3200"/>
              </a:lnSpc>
              <a:spcBef>
                <a:spcPts val="1800"/>
              </a:spcBef>
              <a:spcAft>
                <a:spcPts val="0"/>
              </a:spcAft>
              <a:buFont typeface="Wingdings" panose="05000000000000000000" pitchFamily="2" charset="2"/>
              <a:buChar char="v"/>
            </a:pPr>
            <a:r>
              <a:rPr lang="en-CA" sz="2600" dirty="0"/>
              <a:t>Explore teaching and evaluating implications for instructors and examiners.</a:t>
            </a:r>
          </a:p>
          <a:p>
            <a:pPr marL="990000" lvl="1" indent="-457200">
              <a:lnSpc>
                <a:spcPts val="3200"/>
              </a:lnSpc>
              <a:spcBef>
                <a:spcPts val="1800"/>
              </a:spcBef>
              <a:spcAft>
                <a:spcPts val="0"/>
              </a:spcAft>
              <a:buFont typeface="Wingdings" panose="05000000000000000000" pitchFamily="2" charset="2"/>
              <a:buChar char="v"/>
            </a:pPr>
            <a:r>
              <a:rPr lang="en-CA" sz="2600" dirty="0"/>
              <a:t>Familiarize participants with the new</a:t>
            </a:r>
            <a:br>
              <a:rPr lang="en-CA" sz="2600" dirty="0"/>
            </a:br>
            <a:r>
              <a:rPr lang="en-CA" sz="2600" i="1" dirty="0"/>
              <a:t>Bronze Medals Award Guide </a:t>
            </a:r>
            <a:r>
              <a:rPr lang="en-CA" sz="2600" dirty="0"/>
              <a:t>and related support resources.</a:t>
            </a:r>
          </a:p>
        </p:txBody>
      </p:sp>
      <p:sp>
        <p:nvSpPr>
          <p:cNvPr id="2" name="Slide Number Placeholder 1">
            <a:extLst>
              <a:ext uri="{FF2B5EF4-FFF2-40B4-BE49-F238E27FC236}">
                <a16:creationId xmlns:a16="http://schemas.microsoft.com/office/drawing/2014/main" id="{3E67674D-7250-4B93-8C01-1CBE7DFE9456}"/>
              </a:ext>
            </a:extLst>
          </p:cNvPr>
          <p:cNvSpPr>
            <a:spLocks noGrp="1"/>
          </p:cNvSpPr>
          <p:nvPr>
            <p:ph type="sldNum" sz="quarter" idx="12"/>
          </p:nvPr>
        </p:nvSpPr>
        <p:spPr/>
        <p:txBody>
          <a:bodyPr/>
          <a:lstStyle/>
          <a:p>
            <a:fld id="{4F20DB08-2ACB-4843-8509-A2C126A4DF2B}" type="slidenum">
              <a:rPr lang="en-US" smtClean="0"/>
              <a:t>2</a:t>
            </a:fld>
            <a:endParaRPr lang="en-US" dirty="0"/>
          </a:p>
        </p:txBody>
      </p:sp>
    </p:spTree>
    <p:extLst>
      <p:ext uri="{BB962C8B-B14F-4D97-AF65-F5344CB8AC3E}">
        <p14:creationId xmlns:p14="http://schemas.microsoft.com/office/powerpoint/2010/main" val="78379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9EC6-18AE-3E40-9456-350AA8A7C6C8}"/>
              </a:ext>
            </a:extLst>
          </p:cNvPr>
          <p:cNvSpPr>
            <a:spLocks noGrp="1"/>
          </p:cNvSpPr>
          <p:nvPr>
            <p:ph type="title"/>
          </p:nvPr>
        </p:nvSpPr>
        <p:spPr>
          <a:xfrm>
            <a:off x="250129" y="988665"/>
            <a:ext cx="2947482" cy="4601183"/>
          </a:xfrm>
        </p:spPr>
        <p:txBody>
          <a:bodyPr/>
          <a:lstStyle/>
          <a:p>
            <a:endParaRPr lang="en-US" dirty="0"/>
          </a:p>
        </p:txBody>
      </p:sp>
      <p:sp>
        <p:nvSpPr>
          <p:cNvPr id="4" name="Title 1">
            <a:extLst>
              <a:ext uri="{FF2B5EF4-FFF2-40B4-BE49-F238E27FC236}">
                <a16:creationId xmlns:a16="http://schemas.microsoft.com/office/drawing/2014/main" id="{310E026E-C0CD-6240-966C-C409769A4241}"/>
              </a:ext>
            </a:extLst>
          </p:cNvPr>
          <p:cNvSpPr txBox="1">
            <a:spLocks/>
          </p:cNvSpPr>
          <p:nvPr/>
        </p:nvSpPr>
        <p:spPr>
          <a:xfrm>
            <a:off x="140675" y="864108"/>
            <a:ext cx="3225521" cy="10662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Sculling</a:t>
            </a:r>
          </a:p>
        </p:txBody>
      </p:sp>
      <p:sp>
        <p:nvSpPr>
          <p:cNvPr id="5" name="Text Box 4">
            <a:extLst>
              <a:ext uri="{FF2B5EF4-FFF2-40B4-BE49-F238E27FC236}">
                <a16:creationId xmlns:a16="http://schemas.microsoft.com/office/drawing/2014/main" id="{197F1C18-A4E3-2747-BE27-913B122B94A2}"/>
              </a:ext>
            </a:extLst>
          </p:cNvPr>
          <p:cNvSpPr txBox="1">
            <a:spLocks noChangeArrowheads="1"/>
          </p:cNvSpPr>
          <p:nvPr/>
        </p:nvSpPr>
        <p:spPr bwMode="auto">
          <a:xfrm>
            <a:off x="0" y="6150114"/>
            <a:ext cx="459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5:   CLM Ch. 4.10</a:t>
            </a:r>
          </a:p>
          <a:p>
            <a:pPr>
              <a:spcBef>
                <a:spcPts val="0"/>
              </a:spcBef>
              <a:buClrTx/>
              <a:buSzTx/>
              <a:buFontTx/>
              <a:buNone/>
            </a:pPr>
            <a:r>
              <a:rPr lang="en-US" altLang="en-US" sz="1600" b="1" dirty="0">
                <a:solidFill>
                  <a:schemeClr val="accent1"/>
                </a:solidFill>
              </a:rPr>
              <a:t>Bronze Videos: Rescuer’s Checklist</a:t>
            </a:r>
          </a:p>
        </p:txBody>
      </p:sp>
      <p:sp>
        <p:nvSpPr>
          <p:cNvPr id="6" name="Content Placeholder 2">
            <a:extLst>
              <a:ext uri="{FF2B5EF4-FFF2-40B4-BE49-F238E27FC236}">
                <a16:creationId xmlns:a16="http://schemas.microsoft.com/office/drawing/2014/main" id="{170C0CA1-9AD8-CC40-A02B-C25842D4EB21}"/>
              </a:ext>
            </a:extLst>
          </p:cNvPr>
          <p:cNvSpPr txBox="1">
            <a:spLocks/>
          </p:cNvSpPr>
          <p:nvPr/>
        </p:nvSpPr>
        <p:spPr>
          <a:xfrm>
            <a:off x="3478440" y="734725"/>
            <a:ext cx="8489442" cy="537940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600"/>
              </a:spcBef>
              <a:spcAft>
                <a:spcPts val="600"/>
              </a:spcAft>
              <a:buNone/>
            </a:pPr>
            <a:r>
              <a:rPr lang="en-US" altLang="en-US" sz="3000" b="1" dirty="0"/>
              <a:t>Develop effective sculling mechanics with</a:t>
            </a:r>
            <a:br>
              <a:rPr lang="en-US" altLang="en-US" sz="3000" b="1" dirty="0"/>
            </a:br>
            <a:r>
              <a:rPr lang="en-US" altLang="en-US" sz="3000" b="1" dirty="0"/>
              <a:t>control of direction</a:t>
            </a:r>
          </a:p>
          <a:p>
            <a:pPr marL="540000" lvl="1" indent="-360000">
              <a:lnSpc>
                <a:spcPct val="100000"/>
              </a:lnSpc>
              <a:spcBef>
                <a:spcPts val="1200"/>
              </a:spcBef>
              <a:spcAft>
                <a:spcPts val="600"/>
              </a:spcAft>
              <a:buFont typeface="Arial" panose="020B0604020202020204" pitchFamily="34" charset="0"/>
              <a:buChar char="•"/>
            </a:pPr>
            <a:r>
              <a:rPr lang="en-US" altLang="en-US" sz="2800" dirty="0"/>
              <a:t>In ready position</a:t>
            </a:r>
          </a:p>
          <a:p>
            <a:pPr marL="939800" lvl="1" indent="-436563">
              <a:lnSpc>
                <a:spcPct val="100000"/>
              </a:lnSpc>
              <a:spcBef>
                <a:spcPts val="1200"/>
              </a:spcBef>
              <a:spcAft>
                <a:spcPts val="600"/>
              </a:spcAft>
              <a:buFont typeface="Wingdings" pitchFamily="2" charset="2"/>
              <a:buChar char="v"/>
            </a:pPr>
            <a:r>
              <a:rPr lang="en-US" altLang="en-US" sz="2600" dirty="0"/>
              <a:t>Scull in place for 30 seconds</a:t>
            </a:r>
          </a:p>
          <a:p>
            <a:pPr marL="939800" lvl="1" indent="-436563">
              <a:lnSpc>
                <a:spcPct val="100000"/>
              </a:lnSpc>
              <a:spcBef>
                <a:spcPts val="1200"/>
              </a:spcBef>
              <a:spcAft>
                <a:spcPts val="600"/>
              </a:spcAft>
              <a:buFont typeface="Wingdings" pitchFamily="2" charset="2"/>
              <a:buChar char="v"/>
            </a:pPr>
            <a:r>
              <a:rPr lang="en-US" altLang="en-US" sz="2600" dirty="0"/>
              <a:t>Scull head-first 10 m and scull feet-first 10 m</a:t>
            </a:r>
          </a:p>
          <a:p>
            <a:pPr marL="540000" lvl="1" indent="-360000">
              <a:lnSpc>
                <a:spcPct val="100000"/>
              </a:lnSpc>
              <a:spcBef>
                <a:spcPts val="1200"/>
              </a:spcBef>
              <a:spcAft>
                <a:spcPts val="600"/>
              </a:spcAft>
              <a:buFont typeface="Arial" panose="020B0604020202020204" pitchFamily="34" charset="0"/>
              <a:buChar char="•"/>
            </a:pPr>
            <a:r>
              <a:rPr lang="en-US" altLang="en-US" sz="2800" dirty="0"/>
              <a:t>Stationary scull: minor travel is acceptable</a:t>
            </a:r>
          </a:p>
          <a:p>
            <a:pPr marL="540000" lvl="1" indent="-360000">
              <a:lnSpc>
                <a:spcPct val="100000"/>
              </a:lnSpc>
              <a:spcBef>
                <a:spcPts val="1200"/>
              </a:spcBef>
              <a:spcAft>
                <a:spcPts val="600"/>
              </a:spcAft>
              <a:buFont typeface="Arial" panose="020B0604020202020204" pitchFamily="34" charset="0"/>
              <a:buChar char="•"/>
            </a:pPr>
            <a:r>
              <a:rPr lang="en-US" altLang="en-US" sz="2800" dirty="0"/>
              <a:t>Travelling scull: completed as continuous sequence</a:t>
            </a:r>
          </a:p>
        </p:txBody>
      </p:sp>
      <p:pic>
        <p:nvPicPr>
          <p:cNvPr id="10" name="Picture 9">
            <a:extLst>
              <a:ext uri="{FF2B5EF4-FFF2-40B4-BE49-F238E27FC236}">
                <a16:creationId xmlns:a16="http://schemas.microsoft.com/office/drawing/2014/main" id="{0C244245-2DB1-4A4F-937B-4E0FE0A20A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8" y="1959643"/>
            <a:ext cx="3440244" cy="4143500"/>
          </a:xfrm>
          <a:prstGeom prst="rect">
            <a:avLst/>
          </a:prstGeom>
        </p:spPr>
      </p:pic>
      <p:sp>
        <p:nvSpPr>
          <p:cNvPr id="3" name="Slide Number Placeholder 2">
            <a:extLst>
              <a:ext uri="{FF2B5EF4-FFF2-40B4-BE49-F238E27FC236}">
                <a16:creationId xmlns:a16="http://schemas.microsoft.com/office/drawing/2014/main" id="{72DBC9EC-9375-4BF5-AE82-4C370F477CF0}"/>
              </a:ext>
            </a:extLst>
          </p:cNvPr>
          <p:cNvSpPr>
            <a:spLocks noGrp="1"/>
          </p:cNvSpPr>
          <p:nvPr>
            <p:ph type="sldNum" sz="quarter" idx="12"/>
          </p:nvPr>
        </p:nvSpPr>
        <p:spPr/>
        <p:txBody>
          <a:bodyPr/>
          <a:lstStyle/>
          <a:p>
            <a:fld id="{4F20DB08-2ACB-4843-8509-A2C126A4DF2B}" type="slidenum">
              <a:rPr lang="en-US" smtClean="0"/>
              <a:t>20</a:t>
            </a:fld>
            <a:endParaRPr lang="en-US" dirty="0"/>
          </a:p>
        </p:txBody>
      </p:sp>
    </p:spTree>
    <p:extLst>
      <p:ext uri="{BB962C8B-B14F-4D97-AF65-F5344CB8AC3E}">
        <p14:creationId xmlns:p14="http://schemas.microsoft.com/office/powerpoint/2010/main" val="37952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4620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Obstacle swim</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437955" y="726142"/>
            <a:ext cx="8480155" cy="4746812"/>
          </a:xfrm>
        </p:spPr>
        <p:txBody>
          <a:bodyPr anchor="t">
            <a:normAutofit/>
          </a:bodyPr>
          <a:lstStyle/>
          <a:p>
            <a:pPr marL="0" indent="0">
              <a:lnSpc>
                <a:spcPct val="100000"/>
              </a:lnSpc>
              <a:spcBef>
                <a:spcPts val="600"/>
              </a:spcBef>
              <a:spcAft>
                <a:spcPts val="600"/>
              </a:spcAft>
              <a:buNone/>
            </a:pPr>
            <a:r>
              <a:rPr lang="en-US" altLang="en-US" sz="3200" b="1" dirty="0"/>
              <a:t>Swim 50 m submerging under an obstacle twice during the swim</a:t>
            </a:r>
          </a:p>
          <a:p>
            <a:pPr marL="540000" lvl="1" indent="-360000">
              <a:lnSpc>
                <a:spcPct val="100000"/>
              </a:lnSpc>
              <a:spcBef>
                <a:spcPts val="600"/>
              </a:spcBef>
              <a:spcAft>
                <a:spcPts val="600"/>
              </a:spcAft>
              <a:buFont typeface="Arial" panose="020B0604020202020204" pitchFamily="34" charset="0"/>
              <a:buChar char="•"/>
            </a:pPr>
            <a:r>
              <a:rPr lang="en-US" altLang="en-US" sz="2800" dirty="0"/>
              <a:t>Quick approach and head-first under obstacle</a:t>
            </a:r>
          </a:p>
          <a:p>
            <a:pPr marL="540000" lvl="1" indent="-360000">
              <a:lnSpc>
                <a:spcPct val="100000"/>
              </a:lnSpc>
              <a:spcBef>
                <a:spcPts val="600"/>
              </a:spcBef>
              <a:spcAft>
                <a:spcPts val="600"/>
              </a:spcAft>
              <a:buFont typeface="Arial" panose="020B0604020202020204" pitchFamily="34" charset="0"/>
              <a:buChar char="•"/>
            </a:pPr>
            <a:r>
              <a:rPr lang="en-US" altLang="en-US" sz="2800" dirty="0"/>
              <a:t>Efficient underwater movement, return to surface</a:t>
            </a:r>
          </a:p>
          <a:p>
            <a:pPr marL="540000" lvl="8" indent="-360000">
              <a:lnSpc>
                <a:spcPct val="100000"/>
              </a:lnSpc>
              <a:spcBef>
                <a:spcPts val="600"/>
              </a:spcBef>
              <a:spcAft>
                <a:spcPts val="600"/>
              </a:spcAft>
              <a:buFont typeface="Arial" panose="020B0604020202020204" pitchFamily="34" charset="0"/>
              <a:buChar char="•"/>
            </a:pPr>
            <a:r>
              <a:rPr lang="en-US" altLang="en-US" sz="2800" dirty="0"/>
              <a:t>Quick departure from obstacle</a:t>
            </a:r>
          </a:p>
          <a:p>
            <a:pPr marL="540000" lvl="1" indent="-360000">
              <a:lnSpc>
                <a:spcPct val="100000"/>
              </a:lnSpc>
              <a:spcBef>
                <a:spcPts val="600"/>
              </a:spcBef>
              <a:spcAft>
                <a:spcPts val="600"/>
              </a:spcAft>
              <a:buFont typeface="Arial" panose="020B0604020202020204" pitchFamily="34" charset="0"/>
              <a:buChar char="•"/>
            </a:pPr>
            <a:r>
              <a:rPr lang="en-US" altLang="en-US" sz="2800" dirty="0"/>
              <a:t>Distance completed in a continuous sequence</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5" y="6323539"/>
            <a:ext cx="3441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9: CLM Chap. 9.2 and 9.3</a:t>
            </a:r>
          </a:p>
        </p:txBody>
      </p:sp>
      <p:pic>
        <p:nvPicPr>
          <p:cNvPr id="8" name="Picture 7">
            <a:extLst>
              <a:ext uri="{FF2B5EF4-FFF2-40B4-BE49-F238E27FC236}">
                <a16:creationId xmlns:a16="http://schemas.microsoft.com/office/drawing/2014/main" id="{2A0821E1-1893-4A43-926B-5E259ED97DD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78000"/>
                    </a14:imgEffect>
                    <a14:imgEffect>
                      <a14:colorTemperature colorTemp="11500"/>
                    </a14:imgEffect>
                    <a14:imgEffect>
                      <a14:saturation sat="139000"/>
                    </a14:imgEffect>
                    <a14:imgEffect>
                      <a14:brightnessContrast bright="17000" contrast="6000"/>
                    </a14:imgEffect>
                  </a14:imgLayer>
                </a14:imgProps>
              </a:ext>
              <a:ext uri="{28A0092B-C50C-407E-A947-70E740481C1C}">
                <a14:useLocalDpi xmlns:a14="http://schemas.microsoft.com/office/drawing/2010/main"/>
              </a:ext>
            </a:extLst>
          </a:blip>
          <a:srcRect/>
          <a:stretch/>
        </p:blipFill>
        <p:spPr>
          <a:xfrm>
            <a:off x="-6055" y="1911466"/>
            <a:ext cx="3441895" cy="4183949"/>
          </a:xfrm>
          <a:prstGeom prst="rect">
            <a:avLst/>
          </a:prstGeom>
        </p:spPr>
      </p:pic>
      <p:sp>
        <p:nvSpPr>
          <p:cNvPr id="5" name="Slide Number Placeholder 4">
            <a:extLst>
              <a:ext uri="{FF2B5EF4-FFF2-40B4-BE49-F238E27FC236}">
                <a16:creationId xmlns:a16="http://schemas.microsoft.com/office/drawing/2014/main" id="{FA05C7D7-6D60-4949-83BD-617381DFB5CD}"/>
              </a:ext>
            </a:extLst>
          </p:cNvPr>
          <p:cNvSpPr>
            <a:spLocks noGrp="1"/>
          </p:cNvSpPr>
          <p:nvPr>
            <p:ph type="sldNum" sz="quarter" idx="12"/>
          </p:nvPr>
        </p:nvSpPr>
        <p:spPr/>
        <p:txBody>
          <a:bodyPr/>
          <a:lstStyle/>
          <a:p>
            <a:fld id="{4F20DB08-2ACB-4843-8509-A2C126A4DF2B}" type="slidenum">
              <a:rPr lang="en-US" smtClean="0"/>
              <a:t>21</a:t>
            </a:fld>
            <a:endParaRPr lang="en-US" dirty="0"/>
          </a:p>
        </p:txBody>
      </p:sp>
    </p:spTree>
    <p:extLst>
      <p:ext uri="{BB962C8B-B14F-4D97-AF65-F5344CB8AC3E}">
        <p14:creationId xmlns:p14="http://schemas.microsoft.com/office/powerpoint/2010/main" val="25017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4620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Rescue drill</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1" y="868680"/>
            <a:ext cx="7932963" cy="5120639"/>
          </a:xfrm>
        </p:spPr>
        <p:txBody>
          <a:bodyPr anchor="t">
            <a:normAutofit/>
          </a:bodyPr>
          <a:lstStyle/>
          <a:p>
            <a:pPr marL="0" indent="0">
              <a:lnSpc>
                <a:spcPct val="100000"/>
              </a:lnSpc>
              <a:spcBef>
                <a:spcPts val="600"/>
              </a:spcBef>
              <a:spcAft>
                <a:spcPts val="600"/>
              </a:spcAft>
              <a:buNone/>
            </a:pPr>
            <a:r>
              <a:rPr lang="en-US" altLang="en-US" sz="3000" b="1" dirty="0"/>
              <a:t>To develop fitness in a sequence of water rescue skills</a:t>
            </a:r>
          </a:p>
          <a:p>
            <a:pPr marL="540000" lvl="1" indent="-360000">
              <a:lnSpc>
                <a:spcPct val="100000"/>
              </a:lnSpc>
              <a:spcBef>
                <a:spcPts val="600"/>
              </a:spcBef>
              <a:spcAft>
                <a:spcPts val="600"/>
              </a:spcAft>
              <a:buFont typeface="Arial" panose="020B0604020202020204" pitchFamily="34" charset="0"/>
              <a:buChar char="•"/>
            </a:pPr>
            <a:r>
              <a:rPr lang="en-US" altLang="en-US" sz="2800" dirty="0"/>
              <a:t>Featured in each Bronze level</a:t>
            </a:r>
          </a:p>
          <a:p>
            <a:pPr marL="540000" lvl="1" indent="-360000">
              <a:lnSpc>
                <a:spcPct val="100000"/>
              </a:lnSpc>
              <a:spcBef>
                <a:spcPts val="600"/>
              </a:spcBef>
              <a:spcAft>
                <a:spcPts val="600"/>
              </a:spcAft>
              <a:buFont typeface="Arial" panose="020B0604020202020204" pitchFamily="34" charset="0"/>
              <a:buChar char="•"/>
            </a:pPr>
            <a:r>
              <a:rPr lang="en-US" altLang="en-US" sz="2800" dirty="0"/>
              <a:t>Progressively more difficult</a:t>
            </a:r>
          </a:p>
          <a:p>
            <a:pPr marL="540000" lvl="1" indent="-360000">
              <a:lnSpc>
                <a:spcPct val="100000"/>
              </a:lnSpc>
              <a:spcBef>
                <a:spcPts val="600"/>
              </a:spcBef>
              <a:spcAft>
                <a:spcPts val="600"/>
              </a:spcAft>
              <a:buFont typeface="Arial" panose="020B0604020202020204" pitchFamily="34" charset="0"/>
              <a:buChar char="•"/>
            </a:pPr>
            <a:r>
              <a:rPr lang="en-US" altLang="en-US" sz="2800" dirty="0"/>
              <a:t>Progression to National Lifeguard</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5" y="6323539"/>
            <a:ext cx="3441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12: CLM Ch. 9 and 10</a:t>
            </a:r>
          </a:p>
        </p:txBody>
      </p:sp>
      <p:pic>
        <p:nvPicPr>
          <p:cNvPr id="5" name="Picture 4">
            <a:extLst>
              <a:ext uri="{FF2B5EF4-FFF2-40B4-BE49-F238E27FC236}">
                <a16:creationId xmlns:a16="http://schemas.microsoft.com/office/drawing/2014/main" id="{04D25825-2B6F-F149-A23F-1385C58EF4F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40000"/>
                    </a14:imgEffect>
                    <a14:imgEffect>
                      <a14:brightnessContrast bright="24000"/>
                    </a14:imgEffect>
                  </a14:imgLayer>
                </a14:imgProps>
              </a:ext>
              <a:ext uri="{28A0092B-C50C-407E-A947-70E740481C1C}">
                <a14:useLocalDpi xmlns:a14="http://schemas.microsoft.com/office/drawing/2010/main"/>
              </a:ext>
            </a:extLst>
          </a:blip>
          <a:srcRect b="-1153"/>
          <a:stretch/>
        </p:blipFill>
        <p:spPr>
          <a:xfrm>
            <a:off x="1" y="1892596"/>
            <a:ext cx="3437954" cy="4247706"/>
          </a:xfrm>
          <a:prstGeom prst="rect">
            <a:avLst/>
          </a:prstGeom>
        </p:spPr>
      </p:pic>
      <p:sp>
        <p:nvSpPr>
          <p:cNvPr id="6" name="Slide Number Placeholder 5">
            <a:extLst>
              <a:ext uri="{FF2B5EF4-FFF2-40B4-BE49-F238E27FC236}">
                <a16:creationId xmlns:a16="http://schemas.microsoft.com/office/drawing/2014/main" id="{AB4724B2-2920-49CD-88DD-0DEAB9321AF1}"/>
              </a:ext>
            </a:extLst>
          </p:cNvPr>
          <p:cNvSpPr>
            <a:spLocks noGrp="1"/>
          </p:cNvSpPr>
          <p:nvPr>
            <p:ph type="sldNum" sz="quarter" idx="12"/>
          </p:nvPr>
        </p:nvSpPr>
        <p:spPr/>
        <p:txBody>
          <a:bodyPr/>
          <a:lstStyle/>
          <a:p>
            <a:fld id="{4F20DB08-2ACB-4843-8509-A2C126A4DF2B}" type="slidenum">
              <a:rPr lang="en-US" smtClean="0"/>
              <a:t>22</a:t>
            </a:fld>
            <a:endParaRPr lang="en-US" dirty="0"/>
          </a:p>
        </p:txBody>
      </p:sp>
    </p:spTree>
    <p:extLst>
      <p:ext uri="{BB962C8B-B14F-4D97-AF65-F5344CB8AC3E}">
        <p14:creationId xmlns:p14="http://schemas.microsoft.com/office/powerpoint/2010/main" val="183357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4620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fontScale="90000"/>
          </a:bodyPr>
          <a:lstStyle/>
          <a:p>
            <a:r>
              <a:rPr lang="en-US" b="1" dirty="0"/>
              <a:t>Fitness</a:t>
            </a:r>
            <a:br>
              <a:rPr lang="en-US" b="1" dirty="0"/>
            </a:br>
            <a:r>
              <a:rPr lang="en-US" b="1" dirty="0"/>
              <a:t>challenge</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461456" y="699246"/>
            <a:ext cx="7777158" cy="5962847"/>
          </a:xfrm>
        </p:spPr>
        <p:txBody>
          <a:bodyPr anchor="t">
            <a:noAutofit/>
          </a:bodyPr>
          <a:lstStyle/>
          <a:p>
            <a:pPr marL="540000" lvl="1" indent="-360000">
              <a:lnSpc>
                <a:spcPct val="100000"/>
              </a:lnSpc>
              <a:spcBef>
                <a:spcPts val="600"/>
              </a:spcBef>
              <a:spcAft>
                <a:spcPts val="600"/>
              </a:spcAft>
              <a:buFont typeface="Arial" panose="020B0604020202020204" pitchFamily="34" charset="0"/>
              <a:buChar char="•"/>
            </a:pPr>
            <a:r>
              <a:rPr lang="en-US" altLang="en-US" sz="2800" dirty="0"/>
              <a:t>Bronze Star: 400 m fitness training workout</a:t>
            </a:r>
          </a:p>
          <a:p>
            <a:pPr marL="934720" lvl="1" indent="-401320">
              <a:lnSpc>
                <a:spcPct val="100000"/>
              </a:lnSpc>
              <a:spcBef>
                <a:spcPts val="600"/>
              </a:spcBef>
              <a:spcAft>
                <a:spcPts val="600"/>
              </a:spcAft>
              <a:buFont typeface="Wingdings" pitchFamily="2" charset="2"/>
              <a:buChar char="v"/>
            </a:pPr>
            <a:r>
              <a:rPr lang="en-US" altLang="en-US" sz="2600" dirty="0"/>
              <a:t>100 m warm-up</a:t>
            </a:r>
          </a:p>
          <a:p>
            <a:pPr marL="934720" lvl="1" indent="-401320">
              <a:lnSpc>
                <a:spcPct val="100000"/>
              </a:lnSpc>
              <a:spcBef>
                <a:spcPts val="600"/>
              </a:spcBef>
              <a:spcAft>
                <a:spcPts val="600"/>
              </a:spcAft>
              <a:buFont typeface="Wingdings" pitchFamily="2" charset="2"/>
              <a:buChar char="v"/>
            </a:pPr>
            <a:r>
              <a:rPr lang="en-US" altLang="en-US" sz="2600" dirty="0"/>
              <a:t>6 x 25 m one of: front crawl, back crawl, breaststroke, or lifesaving kick</a:t>
            </a:r>
          </a:p>
          <a:p>
            <a:pPr marL="934720" lvl="1" indent="-401320">
              <a:lnSpc>
                <a:spcPct val="100000"/>
              </a:lnSpc>
              <a:spcBef>
                <a:spcPts val="600"/>
              </a:spcBef>
              <a:spcAft>
                <a:spcPts val="600"/>
              </a:spcAft>
              <a:buFont typeface="Wingdings" pitchFamily="2" charset="2"/>
              <a:buChar char="v"/>
            </a:pPr>
            <a:r>
              <a:rPr lang="en-US" altLang="en-US" sz="2600" dirty="0"/>
              <a:t>2 x 50  one of:  head-up front crawl or</a:t>
            </a:r>
            <a:br>
              <a:rPr lang="en-US" altLang="en-US" sz="2600" dirty="0"/>
            </a:br>
            <a:r>
              <a:rPr lang="en-US" altLang="en-US" sz="2600" dirty="0"/>
              <a:t>head-up breaststroke</a:t>
            </a:r>
          </a:p>
          <a:p>
            <a:pPr marL="934720" lvl="1" indent="-401320">
              <a:lnSpc>
                <a:spcPct val="100000"/>
              </a:lnSpc>
              <a:spcBef>
                <a:spcPts val="600"/>
              </a:spcBef>
              <a:spcAft>
                <a:spcPts val="600"/>
              </a:spcAft>
              <a:buFont typeface="Wingdings" pitchFamily="2" charset="2"/>
              <a:buChar char="v"/>
            </a:pPr>
            <a:r>
              <a:rPr lang="en-US" altLang="en-US" sz="2600" dirty="0"/>
              <a:t>50 m cool-down</a:t>
            </a:r>
          </a:p>
          <a:p>
            <a:pPr marL="540000" lvl="1" indent="-360000">
              <a:lnSpc>
                <a:spcPct val="100000"/>
              </a:lnSpc>
              <a:spcBef>
                <a:spcPts val="600"/>
              </a:spcBef>
              <a:spcAft>
                <a:spcPts val="600"/>
              </a:spcAft>
              <a:buFont typeface="Arial" panose="020B0604020202020204" pitchFamily="34" charset="0"/>
              <a:buChar char="•"/>
            </a:pPr>
            <a:r>
              <a:rPr lang="en-US" altLang="en-US" sz="2800" dirty="0"/>
              <a:t>Bronze Medallion: Swim 400 m within 12 min.</a:t>
            </a:r>
          </a:p>
          <a:p>
            <a:pPr marL="540000" lvl="1" indent="-360000">
              <a:lnSpc>
                <a:spcPct val="100000"/>
              </a:lnSpc>
              <a:spcBef>
                <a:spcPts val="600"/>
              </a:spcBef>
              <a:spcAft>
                <a:spcPts val="600"/>
              </a:spcAft>
              <a:buFont typeface="Arial" panose="020B0604020202020204" pitchFamily="34" charset="0"/>
              <a:buChar char="•"/>
            </a:pPr>
            <a:r>
              <a:rPr lang="en-US" altLang="en-US" sz="2800" dirty="0"/>
              <a:t>Bronze Cross: Swim 400 m within 11 min.</a:t>
            </a:r>
          </a:p>
          <a:p>
            <a:pPr marL="540000" lvl="1" indent="-360000">
              <a:lnSpc>
                <a:spcPct val="100000"/>
              </a:lnSpc>
              <a:spcBef>
                <a:spcPts val="600"/>
              </a:spcBef>
              <a:spcAft>
                <a:spcPts val="600"/>
              </a:spcAft>
              <a:buFont typeface="Arial" panose="020B0604020202020204" pitchFamily="34" charset="0"/>
              <a:buChar char="•"/>
            </a:pPr>
            <a:r>
              <a:rPr lang="en-US" altLang="en-US" sz="2800" dirty="0"/>
              <a:t>National Lifeguard: Swim 400 m within 10 min.</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5" y="6323539"/>
            <a:ext cx="3441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11:   CLM Ch. 9.2, 10</a:t>
            </a:r>
          </a:p>
        </p:txBody>
      </p:sp>
      <p:pic>
        <p:nvPicPr>
          <p:cNvPr id="8" name="Picture 7" descr="A person swimming in a pool of water&#10;&#10;Description automatically generated">
            <a:extLst>
              <a:ext uri="{FF2B5EF4-FFF2-40B4-BE49-F238E27FC236}">
                <a16:creationId xmlns:a16="http://schemas.microsoft.com/office/drawing/2014/main" id="{BE3C09BB-3B57-8947-B18B-59045A737AE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171000"/>
                    </a14:imgEffect>
                  </a14:imgLayer>
                </a14:imgProps>
              </a:ext>
              <a:ext uri="{28A0092B-C50C-407E-A947-70E740481C1C}">
                <a14:useLocalDpi xmlns:a14="http://schemas.microsoft.com/office/drawing/2010/main"/>
              </a:ext>
            </a:extLst>
          </a:blip>
          <a:srcRect/>
          <a:stretch/>
        </p:blipFill>
        <p:spPr>
          <a:xfrm>
            <a:off x="0" y="1930336"/>
            <a:ext cx="3437955" cy="4146209"/>
          </a:xfrm>
          <a:prstGeom prst="rect">
            <a:avLst/>
          </a:prstGeom>
          <a:scene3d>
            <a:camera prst="orthographicFront">
              <a:rot lat="0" lon="0" rev="0"/>
            </a:camera>
            <a:lightRig rig="threePt" dir="t"/>
          </a:scene3d>
        </p:spPr>
      </p:pic>
      <p:sp>
        <p:nvSpPr>
          <p:cNvPr id="5" name="Slide Number Placeholder 4">
            <a:extLst>
              <a:ext uri="{FF2B5EF4-FFF2-40B4-BE49-F238E27FC236}">
                <a16:creationId xmlns:a16="http://schemas.microsoft.com/office/drawing/2014/main" id="{E50B5E0C-D5FC-4DF4-BC0D-D642FFCFDFE6}"/>
              </a:ext>
            </a:extLst>
          </p:cNvPr>
          <p:cNvSpPr>
            <a:spLocks noGrp="1"/>
          </p:cNvSpPr>
          <p:nvPr>
            <p:ph type="sldNum" sz="quarter" idx="12"/>
          </p:nvPr>
        </p:nvSpPr>
        <p:spPr/>
        <p:txBody>
          <a:bodyPr/>
          <a:lstStyle/>
          <a:p>
            <a:fld id="{4F20DB08-2ACB-4843-8509-A2C126A4DF2B}" type="slidenum">
              <a:rPr lang="en-US" smtClean="0"/>
              <a:t>23</a:t>
            </a:fld>
            <a:endParaRPr lang="en-US" dirty="0"/>
          </a:p>
        </p:txBody>
      </p:sp>
    </p:spTree>
    <p:extLst>
      <p:ext uri="{BB962C8B-B14F-4D97-AF65-F5344CB8AC3E}">
        <p14:creationId xmlns:p14="http://schemas.microsoft.com/office/powerpoint/2010/main" val="14831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593B-B1A6-D242-BF93-610252993D0C}"/>
              </a:ext>
            </a:extLst>
          </p:cNvPr>
          <p:cNvSpPr>
            <a:spLocks noGrp="1"/>
          </p:cNvSpPr>
          <p:nvPr>
            <p:ph type="title"/>
          </p:nvPr>
        </p:nvSpPr>
        <p:spPr>
          <a:xfrm>
            <a:off x="178204" y="914401"/>
            <a:ext cx="3206483" cy="5425297"/>
          </a:xfrm>
        </p:spPr>
        <p:txBody>
          <a:bodyPr>
            <a:normAutofit fontScale="90000"/>
          </a:bodyPr>
          <a:lstStyle/>
          <a:p>
            <a:pPr>
              <a:lnSpc>
                <a:spcPct val="150000"/>
              </a:lnSpc>
            </a:pPr>
            <a:r>
              <a:rPr lang="en-US" sz="3100" b="1" dirty="0"/>
              <a:t>The Drowning Chain of Survival describes five steps that help guide a rescuer’s actions</a:t>
            </a:r>
            <a:r>
              <a:rPr lang="en-US" sz="3100" dirty="0"/>
              <a:t>. </a:t>
            </a:r>
            <a:r>
              <a:rPr lang="en-US" sz="3100" b="1" dirty="0"/>
              <a:t>It provides a “general” overview of rescues.</a:t>
            </a:r>
            <a:r>
              <a:rPr lang="en-US" b="1" dirty="0"/>
              <a:t/>
            </a:r>
            <a:br>
              <a:rPr lang="en-US" b="1" dirty="0"/>
            </a:br>
            <a:endParaRPr lang="en-US" b="1" i="1" dirty="0"/>
          </a:p>
        </p:txBody>
      </p:sp>
      <p:pic>
        <p:nvPicPr>
          <p:cNvPr id="4" name="Picture 3">
            <a:extLst>
              <a:ext uri="{FF2B5EF4-FFF2-40B4-BE49-F238E27FC236}">
                <a16:creationId xmlns:a16="http://schemas.microsoft.com/office/drawing/2014/main" id="{8B2CB1ED-CB69-F648-8939-40E583B608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99505" y="1575444"/>
            <a:ext cx="7215471" cy="3676967"/>
          </a:xfrm>
          <a:prstGeom prst="rect">
            <a:avLst/>
          </a:prstGeom>
        </p:spPr>
      </p:pic>
      <p:sp>
        <p:nvSpPr>
          <p:cNvPr id="13" name="Text Box 4">
            <a:extLst>
              <a:ext uri="{FF2B5EF4-FFF2-40B4-BE49-F238E27FC236}">
                <a16:creationId xmlns:a16="http://schemas.microsoft.com/office/drawing/2014/main" id="{7DFBC806-4A7C-AA48-996E-ADA5023C22FB}"/>
              </a:ext>
            </a:extLst>
          </p:cNvPr>
          <p:cNvSpPr txBox="1">
            <a:spLocks noChangeArrowheads="1"/>
          </p:cNvSpPr>
          <p:nvPr/>
        </p:nvSpPr>
        <p:spPr bwMode="auto">
          <a:xfrm>
            <a:off x="-19805" y="6215387"/>
            <a:ext cx="3709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2: CLM Ch. 4</a:t>
            </a:r>
            <a:br>
              <a:rPr lang="en-US" altLang="en-US" sz="1600" b="1" dirty="0">
                <a:solidFill>
                  <a:schemeClr val="accent1"/>
                </a:solidFill>
              </a:rPr>
            </a:br>
            <a:r>
              <a:rPr lang="en-US" altLang="en-US" sz="1600" b="1" dirty="0">
                <a:solidFill>
                  <a:schemeClr val="accent1"/>
                </a:solidFill>
              </a:rPr>
              <a:t>Bronze Award Guide - Supplement</a:t>
            </a:r>
          </a:p>
        </p:txBody>
      </p:sp>
      <p:sp>
        <p:nvSpPr>
          <p:cNvPr id="17" name="TextBox 16">
            <a:extLst>
              <a:ext uri="{FF2B5EF4-FFF2-40B4-BE49-F238E27FC236}">
                <a16:creationId xmlns:a16="http://schemas.microsoft.com/office/drawing/2014/main" id="{3FE7D4D4-5961-4F21-8223-0644781B9A08}"/>
              </a:ext>
            </a:extLst>
          </p:cNvPr>
          <p:cNvSpPr txBox="1"/>
          <p:nvPr/>
        </p:nvSpPr>
        <p:spPr>
          <a:xfrm>
            <a:off x="3871883" y="5327327"/>
            <a:ext cx="7122690" cy="954107"/>
          </a:xfrm>
          <a:prstGeom prst="rect">
            <a:avLst/>
          </a:prstGeom>
          <a:noFill/>
        </p:spPr>
        <p:txBody>
          <a:bodyPr wrap="square" rtlCol="0">
            <a:spAutoFit/>
          </a:bodyPr>
          <a:lstStyle/>
          <a:p>
            <a:pPr algn="ctr"/>
            <a:r>
              <a:rPr lang="en-CA" sz="2800" b="1" dirty="0">
                <a:solidFill>
                  <a:srgbClr val="47BAD0"/>
                </a:solidFill>
              </a:rPr>
              <a:t>Explain how lifesavers apply the Drowning Chain of Survival</a:t>
            </a:r>
          </a:p>
        </p:txBody>
      </p:sp>
      <p:sp>
        <p:nvSpPr>
          <p:cNvPr id="3" name="Slide Number Placeholder 2">
            <a:extLst>
              <a:ext uri="{FF2B5EF4-FFF2-40B4-BE49-F238E27FC236}">
                <a16:creationId xmlns:a16="http://schemas.microsoft.com/office/drawing/2014/main" id="{AE86C849-CE21-489C-B3E2-CFFE4EACC521}"/>
              </a:ext>
            </a:extLst>
          </p:cNvPr>
          <p:cNvSpPr>
            <a:spLocks noGrp="1"/>
          </p:cNvSpPr>
          <p:nvPr>
            <p:ph type="sldNum" sz="quarter" idx="12"/>
          </p:nvPr>
        </p:nvSpPr>
        <p:spPr/>
        <p:txBody>
          <a:bodyPr/>
          <a:lstStyle/>
          <a:p>
            <a:fld id="{4F20DB08-2ACB-4843-8509-A2C126A4DF2B}" type="slidenum">
              <a:rPr lang="en-US" smtClean="0"/>
              <a:t>24</a:t>
            </a:fld>
            <a:endParaRPr lang="en-US" dirty="0"/>
          </a:p>
        </p:txBody>
      </p:sp>
      <p:sp>
        <p:nvSpPr>
          <p:cNvPr id="5" name="TextBox 4"/>
          <p:cNvSpPr txBox="1"/>
          <p:nvPr/>
        </p:nvSpPr>
        <p:spPr>
          <a:xfrm>
            <a:off x="3582696" y="668179"/>
            <a:ext cx="5958869" cy="492443"/>
          </a:xfrm>
          <a:prstGeom prst="rect">
            <a:avLst/>
          </a:prstGeom>
          <a:noFill/>
        </p:spPr>
        <p:txBody>
          <a:bodyPr wrap="square" rtlCol="0">
            <a:spAutoFit/>
          </a:bodyPr>
          <a:lstStyle/>
          <a:p>
            <a:r>
              <a:rPr lang="fr-CA" sz="2600" b="1" dirty="0">
                <a:solidFill>
                  <a:srgbClr val="FF0000"/>
                </a:solidFill>
              </a:rPr>
              <a:t>New Bronze </a:t>
            </a:r>
            <a:r>
              <a:rPr lang="fr-CA" sz="2600" b="1" dirty="0" err="1">
                <a:solidFill>
                  <a:srgbClr val="FF0000"/>
                </a:solidFill>
              </a:rPr>
              <a:t>Medallion</a:t>
            </a:r>
            <a:r>
              <a:rPr lang="fr-CA" sz="2600" b="1" dirty="0">
                <a:solidFill>
                  <a:srgbClr val="FF0000"/>
                </a:solidFill>
              </a:rPr>
              <a:t> </a:t>
            </a:r>
            <a:r>
              <a:rPr lang="fr-CA" sz="2600" b="1" dirty="0" err="1">
                <a:solidFill>
                  <a:srgbClr val="FF0000"/>
                </a:solidFill>
              </a:rPr>
              <a:t>Knowledge</a:t>
            </a:r>
            <a:r>
              <a:rPr lang="fr-CA" sz="2600" b="1" dirty="0">
                <a:solidFill>
                  <a:srgbClr val="FF0000"/>
                </a:solidFill>
              </a:rPr>
              <a:t> Item</a:t>
            </a:r>
          </a:p>
        </p:txBody>
      </p:sp>
    </p:spTree>
    <p:extLst>
      <p:ext uri="{BB962C8B-B14F-4D97-AF65-F5344CB8AC3E}">
        <p14:creationId xmlns:p14="http://schemas.microsoft.com/office/powerpoint/2010/main" val="24982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51EDF4B-5DD8-B645-9AB6-B0A1FFAB6F65}"/>
              </a:ext>
            </a:extLst>
          </p:cNvPr>
          <p:cNvSpPr>
            <a:spLocks noGrp="1"/>
          </p:cNvSpPr>
          <p:nvPr>
            <p:ph idx="1"/>
          </p:nvPr>
        </p:nvSpPr>
        <p:spPr>
          <a:xfrm>
            <a:off x="3504311" y="1457620"/>
            <a:ext cx="8241174" cy="4596816"/>
          </a:xfrm>
        </p:spPr>
        <p:txBody>
          <a:bodyPr anchor="t">
            <a:noAutofit/>
          </a:bodyPr>
          <a:lstStyle/>
          <a:p>
            <a:pPr marL="0" indent="0">
              <a:lnSpc>
                <a:spcPct val="100000"/>
              </a:lnSpc>
              <a:spcBef>
                <a:spcPts val="600"/>
              </a:spcBef>
              <a:spcAft>
                <a:spcPts val="600"/>
              </a:spcAft>
              <a:buNone/>
            </a:pPr>
            <a:r>
              <a:rPr lang="en-US" sz="3000" b="1" dirty="0"/>
              <a:t>The </a:t>
            </a:r>
            <a:r>
              <a:rPr lang="en-US" sz="3000" b="1" dirty="0">
                <a:solidFill>
                  <a:schemeClr val="accent1"/>
                </a:solidFill>
              </a:rPr>
              <a:t>Rescue Process</a:t>
            </a:r>
            <a:r>
              <a:rPr lang="en-US" sz="3000" b="1" dirty="0"/>
              <a:t> involves three elements when considering how to respond to a rescue or self-rescue:</a:t>
            </a:r>
          </a:p>
          <a:p>
            <a:pPr marL="540000" indent="-360000">
              <a:lnSpc>
                <a:spcPct val="100000"/>
              </a:lnSpc>
              <a:spcBef>
                <a:spcPts val="600"/>
              </a:spcBef>
              <a:spcAft>
                <a:spcPts val="600"/>
              </a:spcAft>
              <a:buFont typeface="Arial" panose="020B0604020202020204" pitchFamily="34" charset="0"/>
              <a:buChar char="•"/>
            </a:pPr>
            <a:r>
              <a:rPr lang="en-US" sz="2600" dirty="0">
                <a:solidFill>
                  <a:schemeClr val="accent1"/>
                </a:solidFill>
              </a:rPr>
              <a:t>“Recognize” </a:t>
            </a:r>
            <a:r>
              <a:rPr lang="en-US" sz="2600" dirty="0"/>
              <a:t>help is needed; </a:t>
            </a:r>
            <a:r>
              <a:rPr lang="en-US" sz="2600" dirty="0">
                <a:solidFill>
                  <a:schemeClr val="accent1"/>
                </a:solidFill>
              </a:rPr>
              <a:t>“Assess” </a:t>
            </a:r>
            <a:r>
              <a:rPr lang="en-US" sz="2600" dirty="0"/>
              <a:t>your situation;</a:t>
            </a:r>
            <a:br>
              <a:rPr lang="en-US" sz="2600" dirty="0"/>
            </a:br>
            <a:r>
              <a:rPr lang="en-US" sz="2600" dirty="0"/>
              <a:t>and </a:t>
            </a:r>
            <a:r>
              <a:rPr lang="en-US" sz="2600" dirty="0">
                <a:solidFill>
                  <a:schemeClr val="accent1"/>
                </a:solidFill>
              </a:rPr>
              <a:t>“Act” </a:t>
            </a:r>
          </a:p>
          <a:p>
            <a:pPr marL="540000" lvl="1" indent="-360000">
              <a:lnSpc>
                <a:spcPct val="100000"/>
              </a:lnSpc>
              <a:spcBef>
                <a:spcPts val="600"/>
              </a:spcBef>
              <a:spcAft>
                <a:spcPts val="600"/>
              </a:spcAft>
              <a:buFont typeface="Arial" panose="020B0604020202020204" pitchFamily="34" charset="0"/>
              <a:buChar char="•"/>
            </a:pPr>
            <a:r>
              <a:rPr lang="en-US" sz="2600" dirty="0"/>
              <a:t>You may </a:t>
            </a:r>
            <a:r>
              <a:rPr lang="en-US" sz="2600" dirty="0">
                <a:solidFill>
                  <a:schemeClr val="accent1"/>
                </a:solidFill>
              </a:rPr>
              <a:t>Recognize – Assess – Act </a:t>
            </a:r>
            <a:r>
              <a:rPr lang="en-US" sz="2600" dirty="0"/>
              <a:t>many times, changing what you do as conditions change. It all depends on the rescue situation.</a:t>
            </a:r>
          </a:p>
        </p:txBody>
      </p:sp>
      <p:pic>
        <p:nvPicPr>
          <p:cNvPr id="8" name="Picture 7" descr="A group of people sitting on a suitcase&#10;&#10;Description automatically generated">
            <a:extLst>
              <a:ext uri="{FF2B5EF4-FFF2-40B4-BE49-F238E27FC236}">
                <a16:creationId xmlns:a16="http://schemas.microsoft.com/office/drawing/2014/main" id="{BACA33B3-9817-FB46-AD82-F4D62CE486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0" y="1941911"/>
            <a:ext cx="3440408" cy="4219779"/>
          </a:xfrm>
          <a:prstGeom prst="rect">
            <a:avLst/>
          </a:prstGeom>
        </p:spPr>
      </p:pic>
      <p:sp>
        <p:nvSpPr>
          <p:cNvPr id="9" name="Title 1">
            <a:extLst>
              <a:ext uri="{FF2B5EF4-FFF2-40B4-BE49-F238E27FC236}">
                <a16:creationId xmlns:a16="http://schemas.microsoft.com/office/drawing/2014/main" id="{80F8C690-976D-0647-8FB1-1BC4669BD1A5}"/>
              </a:ext>
            </a:extLst>
          </p:cNvPr>
          <p:cNvSpPr txBox="1">
            <a:spLocks/>
          </p:cNvSpPr>
          <p:nvPr/>
        </p:nvSpPr>
        <p:spPr>
          <a:xfrm>
            <a:off x="140675" y="864108"/>
            <a:ext cx="3225521" cy="1066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Rescue Process</a:t>
            </a:r>
          </a:p>
        </p:txBody>
      </p:sp>
      <p:sp>
        <p:nvSpPr>
          <p:cNvPr id="12" name="Text Box 4">
            <a:extLst>
              <a:ext uri="{FF2B5EF4-FFF2-40B4-BE49-F238E27FC236}">
                <a16:creationId xmlns:a16="http://schemas.microsoft.com/office/drawing/2014/main" id="{00C58E65-ACD4-B847-88CA-6C35B6DCA486}"/>
              </a:ext>
            </a:extLst>
          </p:cNvPr>
          <p:cNvSpPr txBox="1">
            <a:spLocks noChangeArrowheads="1"/>
          </p:cNvSpPr>
          <p:nvPr/>
        </p:nvSpPr>
        <p:spPr bwMode="auto">
          <a:xfrm>
            <a:off x="0" y="6158275"/>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3:   CLM Ch. 4</a:t>
            </a:r>
          </a:p>
          <a:p>
            <a:pPr>
              <a:spcBef>
                <a:spcPts val="0"/>
              </a:spcBef>
              <a:buClrTx/>
              <a:buSzTx/>
              <a:buFontTx/>
              <a:buNone/>
            </a:pPr>
            <a:r>
              <a:rPr lang="en-US" altLang="en-US" sz="1600" b="1" dirty="0">
                <a:solidFill>
                  <a:schemeClr val="accent1"/>
                </a:solidFill>
              </a:rPr>
              <a:t>Bronze Videos: Rescue Process</a:t>
            </a:r>
          </a:p>
        </p:txBody>
      </p:sp>
      <p:sp>
        <p:nvSpPr>
          <p:cNvPr id="2" name="Slide Number Placeholder 1">
            <a:extLst>
              <a:ext uri="{FF2B5EF4-FFF2-40B4-BE49-F238E27FC236}">
                <a16:creationId xmlns:a16="http://schemas.microsoft.com/office/drawing/2014/main" id="{D2B983B1-CF58-4ABC-8B5E-7485BE26135A}"/>
              </a:ext>
            </a:extLst>
          </p:cNvPr>
          <p:cNvSpPr>
            <a:spLocks noGrp="1"/>
          </p:cNvSpPr>
          <p:nvPr>
            <p:ph type="sldNum" sz="quarter" idx="12"/>
          </p:nvPr>
        </p:nvSpPr>
        <p:spPr/>
        <p:txBody>
          <a:bodyPr/>
          <a:lstStyle/>
          <a:p>
            <a:fld id="{4F20DB08-2ACB-4843-8509-A2C126A4DF2B}" type="slidenum">
              <a:rPr lang="en-US" smtClean="0"/>
              <a:t>25</a:t>
            </a:fld>
            <a:endParaRPr lang="en-US" dirty="0"/>
          </a:p>
        </p:txBody>
      </p:sp>
      <p:sp>
        <p:nvSpPr>
          <p:cNvPr id="10" name="TextBox 9"/>
          <p:cNvSpPr txBox="1"/>
          <p:nvPr/>
        </p:nvSpPr>
        <p:spPr>
          <a:xfrm>
            <a:off x="3582696" y="668179"/>
            <a:ext cx="5919113" cy="492443"/>
          </a:xfrm>
          <a:prstGeom prst="rect">
            <a:avLst/>
          </a:prstGeom>
          <a:noFill/>
        </p:spPr>
        <p:txBody>
          <a:bodyPr wrap="square" rtlCol="0">
            <a:spAutoFit/>
          </a:bodyPr>
          <a:lstStyle/>
          <a:p>
            <a:r>
              <a:rPr lang="fr-CA" sz="2600" b="1" dirty="0">
                <a:solidFill>
                  <a:srgbClr val="FF0000"/>
                </a:solidFill>
              </a:rPr>
              <a:t>New Bronze </a:t>
            </a:r>
            <a:r>
              <a:rPr lang="fr-CA" sz="2600" b="1" dirty="0" err="1">
                <a:solidFill>
                  <a:srgbClr val="FF0000"/>
                </a:solidFill>
              </a:rPr>
              <a:t>Medallion</a:t>
            </a:r>
            <a:r>
              <a:rPr lang="fr-CA" sz="2600" b="1" dirty="0">
                <a:solidFill>
                  <a:srgbClr val="FF0000"/>
                </a:solidFill>
              </a:rPr>
              <a:t> </a:t>
            </a:r>
            <a:r>
              <a:rPr lang="fr-CA" sz="2600" b="1" dirty="0" err="1">
                <a:solidFill>
                  <a:srgbClr val="FF0000"/>
                </a:solidFill>
              </a:rPr>
              <a:t>Knowledge</a:t>
            </a:r>
            <a:r>
              <a:rPr lang="fr-CA" sz="2600" b="1" dirty="0">
                <a:solidFill>
                  <a:srgbClr val="FF0000"/>
                </a:solidFill>
              </a:rPr>
              <a:t> Item</a:t>
            </a:r>
          </a:p>
        </p:txBody>
      </p:sp>
    </p:spTree>
    <p:extLst>
      <p:ext uri="{BB962C8B-B14F-4D97-AF65-F5344CB8AC3E}">
        <p14:creationId xmlns:p14="http://schemas.microsoft.com/office/powerpoint/2010/main" val="361815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1"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1000"/>
                                        <p:tgtEl>
                                          <p:spTgt spid="7">
                                            <p:txEl>
                                              <p:pRg st="2" end="2"/>
                                            </p:txEl>
                                          </p:spTgt>
                                        </p:tgtEl>
                                      </p:cBhvr>
                                    </p:animEffect>
                                    <p:anim calcmode="lin" valueType="num">
                                      <p:cBhvr>
                                        <p:cTn id="3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Rescue Process</a:t>
            </a:r>
          </a:p>
        </p:txBody>
      </p:sp>
      <p:pic>
        <p:nvPicPr>
          <p:cNvPr id="10" name="Picture 9" descr="A group of people sitting on a suitcase&#10;&#10;Description automatically generated">
            <a:extLst>
              <a:ext uri="{FF2B5EF4-FFF2-40B4-BE49-F238E27FC236}">
                <a16:creationId xmlns:a16="http://schemas.microsoft.com/office/drawing/2014/main" id="{F3396957-2804-FA4F-952D-4BC8EA3DC1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0" y="1930335"/>
            <a:ext cx="3440408" cy="4219779"/>
          </a:xfrm>
          <a:prstGeom prst="rect">
            <a:avLst/>
          </a:prstGeom>
        </p:spPr>
      </p:pic>
      <p:sp>
        <p:nvSpPr>
          <p:cNvPr id="8" name="Text Box 4">
            <a:extLst>
              <a:ext uri="{FF2B5EF4-FFF2-40B4-BE49-F238E27FC236}">
                <a16:creationId xmlns:a16="http://schemas.microsoft.com/office/drawing/2014/main" id="{212684F0-3FB0-6A4E-B692-82879AADC8A1}"/>
              </a:ext>
            </a:extLst>
          </p:cNvPr>
          <p:cNvSpPr txBox="1">
            <a:spLocks noChangeArrowheads="1"/>
          </p:cNvSpPr>
          <p:nvPr/>
        </p:nvSpPr>
        <p:spPr bwMode="auto">
          <a:xfrm>
            <a:off x="0" y="6158275"/>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3:   CLM Ch. 4</a:t>
            </a:r>
          </a:p>
          <a:p>
            <a:pPr>
              <a:spcBef>
                <a:spcPts val="0"/>
              </a:spcBef>
              <a:buClrTx/>
              <a:buSzTx/>
              <a:buFontTx/>
              <a:buNone/>
            </a:pPr>
            <a:r>
              <a:rPr lang="en-US" altLang="en-US" sz="1600" b="1" dirty="0">
                <a:solidFill>
                  <a:schemeClr val="accent1"/>
                </a:solidFill>
              </a:rPr>
              <a:t>Bronze Videos: Ladder Approach</a:t>
            </a:r>
          </a:p>
        </p:txBody>
      </p:sp>
      <p:pic>
        <p:nvPicPr>
          <p:cNvPr id="6" name="Content Placeholder 5">
            <a:extLst>
              <a:ext uri="{FF2B5EF4-FFF2-40B4-BE49-F238E27FC236}">
                <a16:creationId xmlns:a16="http://schemas.microsoft.com/office/drawing/2014/main" id="{6D8CC912-977B-0447-B7AE-F38F8CB20F31}"/>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2"/>
          <a:stretch/>
        </p:blipFill>
        <p:spPr>
          <a:xfrm>
            <a:off x="0" y="1887315"/>
            <a:ext cx="3440408" cy="4305817"/>
          </a:xfrm>
          <a:effectLst>
            <a:softEdge rad="0"/>
          </a:effectLst>
        </p:spPr>
      </p:pic>
      <p:sp>
        <p:nvSpPr>
          <p:cNvPr id="9" name="Content Placeholder 6">
            <a:extLst>
              <a:ext uri="{FF2B5EF4-FFF2-40B4-BE49-F238E27FC236}">
                <a16:creationId xmlns:a16="http://schemas.microsoft.com/office/drawing/2014/main" id="{821F91E4-8807-6F47-A238-61521799C124}"/>
              </a:ext>
            </a:extLst>
          </p:cNvPr>
          <p:cNvSpPr txBox="1">
            <a:spLocks/>
          </p:cNvSpPr>
          <p:nvPr/>
        </p:nvSpPr>
        <p:spPr>
          <a:xfrm>
            <a:off x="3599727" y="864108"/>
            <a:ext cx="7928658" cy="5179428"/>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600"/>
              </a:spcBef>
              <a:spcAft>
                <a:spcPts val="600"/>
              </a:spcAft>
              <a:buNone/>
            </a:pPr>
            <a:r>
              <a:rPr lang="en-US" sz="3000" b="1" dirty="0"/>
              <a:t>The </a:t>
            </a:r>
            <a:r>
              <a:rPr lang="en-US" sz="3000" b="1" dirty="0">
                <a:solidFill>
                  <a:schemeClr val="accent1"/>
                </a:solidFill>
              </a:rPr>
              <a:t>Ladder Approach </a:t>
            </a:r>
            <a:r>
              <a:rPr lang="en-US" sz="3000" b="1" dirty="0"/>
              <a:t>in water rescue presents, </a:t>
            </a:r>
            <a:r>
              <a:rPr lang="en-US" sz="3000" b="1" i="1" dirty="0"/>
              <a:t>in order of increasing risk</a:t>
            </a:r>
            <a:r>
              <a:rPr lang="en-US" sz="3000" b="1" dirty="0"/>
              <a:t>, your options for helping someone in trouble in the water:</a:t>
            </a:r>
          </a:p>
          <a:p>
            <a:pPr marL="540000" indent="-360000">
              <a:lnSpc>
                <a:spcPct val="100000"/>
              </a:lnSpc>
              <a:spcBef>
                <a:spcPts val="600"/>
              </a:spcBef>
              <a:spcAft>
                <a:spcPts val="600"/>
              </a:spcAft>
              <a:buFont typeface="Arial" panose="020B0604020202020204" pitchFamily="34" charset="0"/>
              <a:buChar char="•"/>
            </a:pPr>
            <a:r>
              <a:rPr lang="en-US" sz="2600" dirty="0"/>
              <a:t>As a rescuer, you should always choose the rescue method that involves the least risk. The first “rung” on the ladder is a Talk Rescue – you encourage the victim to safety without even entering the water.</a:t>
            </a:r>
          </a:p>
          <a:p>
            <a:pPr marL="540000" indent="-360000">
              <a:lnSpc>
                <a:spcPct val="100000"/>
              </a:lnSpc>
              <a:spcBef>
                <a:spcPts val="600"/>
              </a:spcBef>
              <a:spcAft>
                <a:spcPts val="600"/>
              </a:spcAft>
              <a:buFont typeface="Arial" panose="020B0604020202020204" pitchFamily="34" charset="0"/>
              <a:buChar char="•"/>
            </a:pPr>
            <a:r>
              <a:rPr lang="en-US" sz="2600" dirty="0"/>
              <a:t>As a rescuer, you move up the rungs of the ladder if you have the knowledge, judgment, skill and fitness to manage greater risk.</a:t>
            </a:r>
          </a:p>
        </p:txBody>
      </p:sp>
      <p:sp>
        <p:nvSpPr>
          <p:cNvPr id="3" name="Slide Number Placeholder 2">
            <a:extLst>
              <a:ext uri="{FF2B5EF4-FFF2-40B4-BE49-F238E27FC236}">
                <a16:creationId xmlns:a16="http://schemas.microsoft.com/office/drawing/2014/main" id="{E3F07C87-9C00-4E3B-B2CB-3EF7F5A7E8D8}"/>
              </a:ext>
            </a:extLst>
          </p:cNvPr>
          <p:cNvSpPr>
            <a:spLocks noGrp="1"/>
          </p:cNvSpPr>
          <p:nvPr>
            <p:ph type="sldNum" sz="quarter" idx="12"/>
          </p:nvPr>
        </p:nvSpPr>
        <p:spPr/>
        <p:txBody>
          <a:bodyPr/>
          <a:lstStyle/>
          <a:p>
            <a:fld id="{4F20DB08-2ACB-4843-8509-A2C126A4DF2B}" type="slidenum">
              <a:rPr lang="en-US" smtClean="0"/>
              <a:t>26</a:t>
            </a:fld>
            <a:endParaRPr lang="en-US" dirty="0"/>
          </a:p>
        </p:txBody>
      </p:sp>
    </p:spTree>
    <p:extLst>
      <p:ext uri="{BB962C8B-B14F-4D97-AF65-F5344CB8AC3E}">
        <p14:creationId xmlns:p14="http://schemas.microsoft.com/office/powerpoint/2010/main" val="153924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Rescue Process</a:t>
            </a:r>
          </a:p>
        </p:txBody>
      </p:sp>
      <p:pic>
        <p:nvPicPr>
          <p:cNvPr id="10" name="Picture 9" descr="A group of people sitting on a suitcase&#10;&#10;Description automatically generated">
            <a:extLst>
              <a:ext uri="{FF2B5EF4-FFF2-40B4-BE49-F238E27FC236}">
                <a16:creationId xmlns:a16="http://schemas.microsoft.com/office/drawing/2014/main" id="{F3396957-2804-FA4F-952D-4BC8EA3DC1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0" y="1930335"/>
            <a:ext cx="3440408" cy="4219779"/>
          </a:xfrm>
          <a:prstGeom prst="rect">
            <a:avLst/>
          </a:prstGeom>
        </p:spPr>
      </p:pic>
      <p:sp>
        <p:nvSpPr>
          <p:cNvPr id="8" name="Text Box 4">
            <a:extLst>
              <a:ext uri="{FF2B5EF4-FFF2-40B4-BE49-F238E27FC236}">
                <a16:creationId xmlns:a16="http://schemas.microsoft.com/office/drawing/2014/main" id="{212684F0-3FB0-6A4E-B692-82879AADC8A1}"/>
              </a:ext>
            </a:extLst>
          </p:cNvPr>
          <p:cNvSpPr txBox="1">
            <a:spLocks noChangeArrowheads="1"/>
          </p:cNvSpPr>
          <p:nvPr/>
        </p:nvSpPr>
        <p:spPr bwMode="auto">
          <a:xfrm>
            <a:off x="0" y="6158275"/>
            <a:ext cx="3819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3:   CLM Ch. 4</a:t>
            </a:r>
          </a:p>
          <a:p>
            <a:pPr>
              <a:spcBef>
                <a:spcPts val="0"/>
              </a:spcBef>
              <a:buClrTx/>
              <a:buSzTx/>
              <a:buFontTx/>
              <a:buNone/>
            </a:pPr>
            <a:r>
              <a:rPr lang="en-US" altLang="en-US" sz="1600" b="1" dirty="0">
                <a:solidFill>
                  <a:schemeClr val="accent1"/>
                </a:solidFill>
              </a:rPr>
              <a:t>Bronze Videos: Rescuer’s Checklist</a:t>
            </a:r>
          </a:p>
        </p:txBody>
      </p:sp>
      <p:pic>
        <p:nvPicPr>
          <p:cNvPr id="7" name="Content Placeholder 6">
            <a:extLst>
              <a:ext uri="{FF2B5EF4-FFF2-40B4-BE49-F238E27FC236}">
                <a16:creationId xmlns:a16="http://schemas.microsoft.com/office/drawing/2014/main" id="{49148117-F20C-794C-8782-1070B69E0C4A}"/>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1922174"/>
            <a:ext cx="3440408" cy="4167789"/>
          </a:xfrm>
          <a:effectLst>
            <a:softEdge rad="0"/>
          </a:effectLst>
        </p:spPr>
      </p:pic>
      <p:sp>
        <p:nvSpPr>
          <p:cNvPr id="11" name="Content Placeholder 6">
            <a:extLst>
              <a:ext uri="{FF2B5EF4-FFF2-40B4-BE49-F238E27FC236}">
                <a16:creationId xmlns:a16="http://schemas.microsoft.com/office/drawing/2014/main" id="{5ED992A9-147E-7E4F-A5EA-4203B7C7D53D}"/>
              </a:ext>
            </a:extLst>
          </p:cNvPr>
          <p:cNvSpPr txBox="1">
            <a:spLocks/>
          </p:cNvSpPr>
          <p:nvPr/>
        </p:nvSpPr>
        <p:spPr>
          <a:xfrm>
            <a:off x="3481004" y="760479"/>
            <a:ext cx="8211464" cy="5397796"/>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600"/>
              </a:spcBef>
              <a:spcAft>
                <a:spcPts val="600"/>
              </a:spcAft>
              <a:buNone/>
            </a:pPr>
            <a:r>
              <a:rPr lang="en-US" sz="2800" b="1" dirty="0"/>
              <a:t>The </a:t>
            </a:r>
            <a:r>
              <a:rPr lang="en-US" sz="2800" b="1" dirty="0">
                <a:solidFill>
                  <a:schemeClr val="accent1"/>
                </a:solidFill>
              </a:rPr>
              <a:t>Rescuer’s Checklist </a:t>
            </a:r>
            <a:r>
              <a:rPr lang="en-US" sz="2800" b="1" dirty="0"/>
              <a:t>is a guide to your actions to carry out your rescue:</a:t>
            </a:r>
          </a:p>
          <a:p>
            <a:pPr marL="540000" indent="-360000">
              <a:lnSpc>
                <a:spcPct val="100000"/>
              </a:lnSpc>
              <a:spcBef>
                <a:spcPts val="600"/>
              </a:spcBef>
              <a:spcAft>
                <a:spcPts val="600"/>
              </a:spcAft>
              <a:buFont typeface="Arial" panose="020B0604020202020204" pitchFamily="34" charset="0"/>
              <a:buChar char="•"/>
            </a:pPr>
            <a:r>
              <a:rPr lang="en-US" sz="2400" dirty="0"/>
              <a:t>How do you actually carry out a rescue? In any rescue other than a talk rescue, there are lots of ways to reach a victim, different methods to swim to a victim, and many ways to carry a victim.</a:t>
            </a:r>
          </a:p>
          <a:p>
            <a:pPr marL="540000" indent="-360000">
              <a:lnSpc>
                <a:spcPct val="100000"/>
              </a:lnSpc>
              <a:spcBef>
                <a:spcPts val="600"/>
              </a:spcBef>
              <a:spcAft>
                <a:spcPts val="600"/>
              </a:spcAft>
              <a:buFont typeface="Arial" panose="020B0604020202020204" pitchFamily="34" charset="0"/>
              <a:buChar char="•"/>
            </a:pPr>
            <a:r>
              <a:rPr lang="en-US" sz="2400" dirty="0"/>
              <a:t>Wherever you are on the </a:t>
            </a:r>
            <a:r>
              <a:rPr lang="en-US" sz="2400" i="1" dirty="0">
                <a:solidFill>
                  <a:schemeClr val="accent1"/>
                </a:solidFill>
              </a:rPr>
              <a:t>ladder</a:t>
            </a:r>
            <a:r>
              <a:rPr lang="en-US" sz="2400" dirty="0"/>
              <a:t>,</a:t>
            </a:r>
            <a:br>
              <a:rPr lang="en-US" sz="2400" dirty="0"/>
            </a:br>
            <a:r>
              <a:rPr lang="en-US" sz="2400" dirty="0"/>
              <a:t>use the check list to review your</a:t>
            </a:r>
            <a:br>
              <a:rPr lang="en-US" sz="2400" dirty="0"/>
            </a:br>
            <a:r>
              <a:rPr lang="en-US" sz="2400" dirty="0"/>
              <a:t>options on that rung and choose </a:t>
            </a:r>
            <a:br>
              <a:rPr lang="en-US" sz="2400" dirty="0"/>
            </a:br>
            <a:r>
              <a:rPr lang="en-US" sz="2400" dirty="0"/>
              <a:t>the appropriate option.</a:t>
            </a:r>
          </a:p>
        </p:txBody>
      </p:sp>
      <p:pic>
        <p:nvPicPr>
          <p:cNvPr id="12" name="Content Placeholder 5">
            <a:extLst>
              <a:ext uri="{FF2B5EF4-FFF2-40B4-BE49-F238E27FC236}">
                <a16:creationId xmlns:a16="http://schemas.microsoft.com/office/drawing/2014/main" id="{A37625F4-410F-C94C-8931-1808125A9250}"/>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l="-2"/>
          <a:stretch/>
        </p:blipFill>
        <p:spPr>
          <a:xfrm>
            <a:off x="8725443" y="3188645"/>
            <a:ext cx="2502001" cy="3131361"/>
          </a:xfrm>
          <a:prstGeom prst="rect">
            <a:avLst/>
          </a:prstGeom>
          <a:effectLst>
            <a:softEdge rad="215900"/>
          </a:effectLst>
        </p:spPr>
      </p:pic>
      <p:sp>
        <p:nvSpPr>
          <p:cNvPr id="3" name="Slide Number Placeholder 2">
            <a:extLst>
              <a:ext uri="{FF2B5EF4-FFF2-40B4-BE49-F238E27FC236}">
                <a16:creationId xmlns:a16="http://schemas.microsoft.com/office/drawing/2014/main" id="{6ED5A720-57A6-47E9-B353-8217D0C66466}"/>
              </a:ext>
            </a:extLst>
          </p:cNvPr>
          <p:cNvSpPr>
            <a:spLocks noGrp="1"/>
          </p:cNvSpPr>
          <p:nvPr>
            <p:ph type="sldNum" sz="quarter" idx="12"/>
          </p:nvPr>
        </p:nvSpPr>
        <p:spPr/>
        <p:txBody>
          <a:bodyPr/>
          <a:lstStyle/>
          <a:p>
            <a:fld id="{4F20DB08-2ACB-4843-8509-A2C126A4DF2B}" type="slidenum">
              <a:rPr lang="en-US" smtClean="0"/>
              <a:t>27</a:t>
            </a:fld>
            <a:endParaRPr lang="en-US" dirty="0"/>
          </a:p>
        </p:txBody>
      </p:sp>
    </p:spTree>
    <p:extLst>
      <p:ext uri="{BB962C8B-B14F-4D97-AF65-F5344CB8AC3E}">
        <p14:creationId xmlns:p14="http://schemas.microsoft.com/office/powerpoint/2010/main" val="293785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fontScale="90000"/>
          </a:bodyPr>
          <a:lstStyle/>
          <a:p>
            <a:r>
              <a:rPr lang="en-US" b="1" dirty="0"/>
              <a:t>Non-fatal Drowning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81083" y="1673817"/>
            <a:ext cx="7899718" cy="4476298"/>
          </a:xfrm>
        </p:spPr>
        <p:txBody>
          <a:bodyPr anchor="t">
            <a:normAutofit/>
          </a:bodyPr>
          <a:lstStyle/>
          <a:p>
            <a:pPr marL="0" indent="0">
              <a:lnSpc>
                <a:spcPct val="100000"/>
              </a:lnSpc>
              <a:spcBef>
                <a:spcPts val="600"/>
              </a:spcBef>
              <a:spcAft>
                <a:spcPts val="600"/>
              </a:spcAft>
              <a:buNone/>
            </a:pPr>
            <a:r>
              <a:rPr lang="en-US" altLang="en-US" sz="3000" b="1" dirty="0"/>
              <a:t>Demonstrate knowledge of follow-up care and treatment of a conscious drowning victim</a:t>
            </a:r>
            <a:endParaRPr lang="en-US" altLang="en-US" sz="3200" b="1" dirty="0"/>
          </a:p>
          <a:p>
            <a:pPr marL="540000" lvl="1" indent="-360000">
              <a:lnSpc>
                <a:spcPct val="100000"/>
              </a:lnSpc>
              <a:spcBef>
                <a:spcPts val="600"/>
              </a:spcBef>
              <a:spcAft>
                <a:spcPts val="600"/>
              </a:spcAft>
              <a:buFont typeface="Arial" panose="020B0604020202020204" pitchFamily="34" charset="0"/>
              <a:buChar char="•"/>
            </a:pPr>
            <a:r>
              <a:rPr lang="en-US" altLang="en-US" sz="2800" dirty="0"/>
              <a:t>Identify signs and symptoms that may be exhibited by a non-fatal drowning victim</a:t>
            </a:r>
          </a:p>
          <a:p>
            <a:pPr marL="540000" lvl="1" indent="-360000">
              <a:lnSpc>
                <a:spcPct val="100000"/>
              </a:lnSpc>
              <a:spcBef>
                <a:spcPts val="600"/>
              </a:spcBef>
              <a:spcAft>
                <a:spcPts val="600"/>
              </a:spcAft>
              <a:buFont typeface="Arial" panose="020B0604020202020204" pitchFamily="34" charset="0"/>
              <a:buChar char="•"/>
            </a:pPr>
            <a:r>
              <a:rPr lang="en-US" altLang="en-US" sz="2800" dirty="0"/>
              <a:t>Recognize when to seek medical help</a:t>
            </a:r>
          </a:p>
          <a:p>
            <a:pPr marL="540000" lvl="1" indent="-360000">
              <a:lnSpc>
                <a:spcPct val="100000"/>
              </a:lnSpc>
              <a:spcBef>
                <a:spcPts val="600"/>
              </a:spcBef>
              <a:spcAft>
                <a:spcPts val="600"/>
              </a:spcAft>
              <a:buFont typeface="Arial" panose="020B0604020202020204" pitchFamily="34" charset="0"/>
              <a:buChar char="•"/>
            </a:pPr>
            <a:r>
              <a:rPr lang="en-US" altLang="en-US" sz="2800" dirty="0"/>
              <a:t>Describe when victim should seek follow-up medical attention</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5" y="6157283"/>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ts val="0"/>
              </a:spcBef>
              <a:buClrTx/>
              <a:buSzTx/>
              <a:buFontTx/>
              <a:buNone/>
            </a:pPr>
            <a:r>
              <a:rPr lang="en-US" altLang="en-US" sz="1600" b="1" dirty="0">
                <a:solidFill>
                  <a:schemeClr val="accent1"/>
                </a:solidFill>
              </a:rPr>
              <a:t>Item 2:   CLM Ch. 8.3, 8.8</a:t>
            </a:r>
          </a:p>
          <a:p>
            <a:pPr>
              <a:spcBef>
                <a:spcPts val="0"/>
              </a:spcBef>
              <a:buClrTx/>
              <a:buSzTx/>
              <a:buFontTx/>
              <a:buNone/>
            </a:pPr>
            <a:r>
              <a:rPr lang="en-US" altLang="en-US" sz="1600" b="1" dirty="0">
                <a:solidFill>
                  <a:schemeClr val="accent1"/>
                </a:solidFill>
              </a:rPr>
              <a:t>Alert Pg. 28</a:t>
            </a:r>
          </a:p>
        </p:txBody>
      </p:sp>
      <p:pic>
        <p:nvPicPr>
          <p:cNvPr id="10" name="Picture 9" descr="A group of people sitting on a suitcase&#10;&#10;Description automatically generated">
            <a:extLst>
              <a:ext uri="{FF2B5EF4-FFF2-40B4-BE49-F238E27FC236}">
                <a16:creationId xmlns:a16="http://schemas.microsoft.com/office/drawing/2014/main" id="{F3396957-2804-FA4F-952D-4BC8EA3DC1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0" y="1930335"/>
            <a:ext cx="3440408" cy="4219779"/>
          </a:xfrm>
          <a:prstGeom prst="rect">
            <a:avLst/>
          </a:prstGeom>
        </p:spPr>
      </p:pic>
      <p:sp>
        <p:nvSpPr>
          <p:cNvPr id="5" name="Slide Number Placeholder 4">
            <a:extLst>
              <a:ext uri="{FF2B5EF4-FFF2-40B4-BE49-F238E27FC236}">
                <a16:creationId xmlns:a16="http://schemas.microsoft.com/office/drawing/2014/main" id="{B58BFEE4-5195-4327-BC6F-AC12FA705A2C}"/>
              </a:ext>
            </a:extLst>
          </p:cNvPr>
          <p:cNvSpPr>
            <a:spLocks noGrp="1"/>
          </p:cNvSpPr>
          <p:nvPr>
            <p:ph type="sldNum" sz="quarter" idx="12"/>
          </p:nvPr>
        </p:nvSpPr>
        <p:spPr/>
        <p:txBody>
          <a:bodyPr/>
          <a:lstStyle/>
          <a:p>
            <a:fld id="{4F20DB08-2ACB-4843-8509-A2C126A4DF2B}" type="slidenum">
              <a:rPr lang="en-US" smtClean="0"/>
              <a:t>28</a:t>
            </a:fld>
            <a:endParaRPr lang="en-US" dirty="0"/>
          </a:p>
        </p:txBody>
      </p:sp>
      <p:sp>
        <p:nvSpPr>
          <p:cNvPr id="7" name="TextBox 6"/>
          <p:cNvSpPr txBox="1"/>
          <p:nvPr/>
        </p:nvSpPr>
        <p:spPr>
          <a:xfrm>
            <a:off x="3582696" y="668179"/>
            <a:ext cx="5919113" cy="492443"/>
          </a:xfrm>
          <a:prstGeom prst="rect">
            <a:avLst/>
          </a:prstGeom>
          <a:noFill/>
        </p:spPr>
        <p:txBody>
          <a:bodyPr wrap="square" rtlCol="0">
            <a:spAutoFit/>
          </a:bodyPr>
          <a:lstStyle/>
          <a:p>
            <a:r>
              <a:rPr lang="fr-CA" sz="2600" b="1" dirty="0">
                <a:solidFill>
                  <a:srgbClr val="FF0000"/>
                </a:solidFill>
              </a:rPr>
              <a:t>New Bronze Cross </a:t>
            </a:r>
            <a:r>
              <a:rPr lang="fr-CA" sz="2600" b="1" dirty="0" err="1">
                <a:solidFill>
                  <a:srgbClr val="FF0000"/>
                </a:solidFill>
              </a:rPr>
              <a:t>Knowledge</a:t>
            </a:r>
            <a:r>
              <a:rPr lang="fr-CA" sz="2600" b="1" dirty="0">
                <a:solidFill>
                  <a:srgbClr val="FF0000"/>
                </a:solidFill>
              </a:rPr>
              <a:t> Item</a:t>
            </a:r>
          </a:p>
        </p:txBody>
      </p:sp>
    </p:spTree>
    <p:extLst>
      <p:ext uri="{BB962C8B-B14F-4D97-AF65-F5344CB8AC3E}">
        <p14:creationId xmlns:p14="http://schemas.microsoft.com/office/powerpoint/2010/main" val="54052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fontScale="90000"/>
          </a:bodyPr>
          <a:lstStyle/>
          <a:p>
            <a:r>
              <a:rPr lang="en-US" b="1" dirty="0"/>
              <a:t>Shallow Water Blackout</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82569" y="1654975"/>
            <a:ext cx="8133593" cy="4329772"/>
          </a:xfrm>
        </p:spPr>
        <p:txBody>
          <a:bodyPr anchor="t">
            <a:normAutofit fontScale="70000" lnSpcReduction="20000"/>
          </a:bodyPr>
          <a:lstStyle/>
          <a:p>
            <a:pPr marL="0" indent="0">
              <a:lnSpc>
                <a:spcPct val="120000"/>
              </a:lnSpc>
              <a:spcBef>
                <a:spcPts val="600"/>
              </a:spcBef>
              <a:spcAft>
                <a:spcPts val="600"/>
              </a:spcAft>
              <a:buNone/>
            </a:pPr>
            <a:r>
              <a:rPr lang="en-US" altLang="en-US" sz="4300" b="1" dirty="0"/>
              <a:t>Demonstrate knowledge of the cause and prevention of shallow water blackout. In groups, answer 1 of the following questions (must sees):</a:t>
            </a:r>
          </a:p>
          <a:p>
            <a:pPr marL="540000" indent="-360000">
              <a:lnSpc>
                <a:spcPct val="120000"/>
              </a:lnSpc>
              <a:spcAft>
                <a:spcPts val="600"/>
              </a:spcAft>
              <a:buAutoNum type="arabicPeriod"/>
            </a:pPr>
            <a:r>
              <a:rPr lang="en-US" altLang="en-US" sz="3700" dirty="0"/>
              <a:t>What are some causes of shallow water blackout?</a:t>
            </a:r>
          </a:p>
          <a:p>
            <a:pPr marL="540000" indent="-360000">
              <a:lnSpc>
                <a:spcPct val="120000"/>
              </a:lnSpc>
              <a:spcAft>
                <a:spcPts val="600"/>
              </a:spcAft>
              <a:buAutoNum type="arabicPeriod"/>
            </a:pPr>
            <a:r>
              <a:rPr lang="en-US" altLang="en-US" sz="3700" dirty="0"/>
              <a:t>What are some dangers of shallow water blackout?</a:t>
            </a:r>
          </a:p>
          <a:p>
            <a:pPr marL="540000" indent="-360000">
              <a:lnSpc>
                <a:spcPct val="120000"/>
              </a:lnSpc>
              <a:spcAft>
                <a:spcPts val="600"/>
              </a:spcAft>
              <a:buAutoNum type="arabicPeriod"/>
            </a:pPr>
            <a:r>
              <a:rPr lang="en-US" altLang="en-US" sz="3700" dirty="0"/>
              <a:t>Provide some examples of high-risk </a:t>
            </a:r>
            <a:r>
              <a:rPr lang="en-CA" altLang="en-US" sz="3700" dirty="0"/>
              <a:t>behaviours</a:t>
            </a:r>
            <a:r>
              <a:rPr lang="en-US" altLang="en-US" sz="3700" dirty="0"/>
              <a:t>.</a:t>
            </a:r>
          </a:p>
          <a:p>
            <a:pPr marL="540000" indent="-360000">
              <a:lnSpc>
                <a:spcPct val="120000"/>
              </a:lnSpc>
              <a:spcAft>
                <a:spcPts val="600"/>
              </a:spcAft>
              <a:buAutoNum type="arabicPeriod"/>
            </a:pPr>
            <a:r>
              <a:rPr lang="en-US" altLang="en-US" sz="3700" dirty="0"/>
              <a:t>Provide some examples of proactive intervention.</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5" y="6323539"/>
            <a:ext cx="3995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a:t>
            </a:r>
            <a:r>
              <a:rPr lang="en-US" altLang="en-US" sz="1600" dirty="0">
                <a:solidFill>
                  <a:schemeClr val="accent1"/>
                </a:solidFill>
              </a:rPr>
              <a:t>3</a:t>
            </a:r>
            <a:r>
              <a:rPr lang="en-US" altLang="en-US" sz="1600" b="1" dirty="0">
                <a:solidFill>
                  <a:schemeClr val="accent1"/>
                </a:solidFill>
              </a:rPr>
              <a:t>:  Alert Insert, Bronze Medals Award Guide  - The Supplement</a:t>
            </a:r>
          </a:p>
        </p:txBody>
      </p:sp>
      <p:pic>
        <p:nvPicPr>
          <p:cNvPr id="6" name="Picture 5" descr="A bird swimming in water&#10;&#10;Description automatically generated">
            <a:extLst>
              <a:ext uri="{FF2B5EF4-FFF2-40B4-BE49-F238E27FC236}">
                <a16:creationId xmlns:a16="http://schemas.microsoft.com/office/drawing/2014/main" id="{E1A8B318-DC2C-234C-BC7C-C8A88263C4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63" y="1892615"/>
            <a:ext cx="3441894" cy="4329772"/>
          </a:xfrm>
          <a:prstGeom prst="rect">
            <a:avLst/>
          </a:prstGeom>
        </p:spPr>
      </p:pic>
      <p:sp>
        <p:nvSpPr>
          <p:cNvPr id="5" name="Slide Number Placeholder 4">
            <a:extLst>
              <a:ext uri="{FF2B5EF4-FFF2-40B4-BE49-F238E27FC236}">
                <a16:creationId xmlns:a16="http://schemas.microsoft.com/office/drawing/2014/main" id="{36001CA4-4B18-4D15-B3CB-5F4BB4686DA7}"/>
              </a:ext>
            </a:extLst>
          </p:cNvPr>
          <p:cNvSpPr>
            <a:spLocks noGrp="1"/>
          </p:cNvSpPr>
          <p:nvPr>
            <p:ph type="sldNum" sz="quarter" idx="12"/>
          </p:nvPr>
        </p:nvSpPr>
        <p:spPr/>
        <p:txBody>
          <a:bodyPr/>
          <a:lstStyle/>
          <a:p>
            <a:fld id="{4F20DB08-2ACB-4843-8509-A2C126A4DF2B}" type="slidenum">
              <a:rPr lang="en-US" smtClean="0"/>
              <a:t>29</a:t>
            </a:fld>
            <a:endParaRPr lang="en-US" dirty="0"/>
          </a:p>
        </p:txBody>
      </p:sp>
      <p:sp>
        <p:nvSpPr>
          <p:cNvPr id="8" name="TextBox 7"/>
          <p:cNvSpPr txBox="1"/>
          <p:nvPr/>
        </p:nvSpPr>
        <p:spPr>
          <a:xfrm>
            <a:off x="3582696" y="668179"/>
            <a:ext cx="5919113" cy="492443"/>
          </a:xfrm>
          <a:prstGeom prst="rect">
            <a:avLst/>
          </a:prstGeom>
          <a:noFill/>
        </p:spPr>
        <p:txBody>
          <a:bodyPr wrap="square" rtlCol="0">
            <a:spAutoFit/>
          </a:bodyPr>
          <a:lstStyle/>
          <a:p>
            <a:r>
              <a:rPr lang="fr-CA" sz="2600" b="1" dirty="0">
                <a:solidFill>
                  <a:srgbClr val="FF0000"/>
                </a:solidFill>
              </a:rPr>
              <a:t>New Bronze Cross </a:t>
            </a:r>
            <a:r>
              <a:rPr lang="fr-CA" sz="2600" b="1" dirty="0" err="1">
                <a:solidFill>
                  <a:srgbClr val="FF0000"/>
                </a:solidFill>
              </a:rPr>
              <a:t>Knowledge</a:t>
            </a:r>
            <a:r>
              <a:rPr lang="fr-CA" sz="2600" b="1" dirty="0">
                <a:solidFill>
                  <a:srgbClr val="FF0000"/>
                </a:solidFill>
              </a:rPr>
              <a:t> Item</a:t>
            </a:r>
          </a:p>
        </p:txBody>
      </p:sp>
    </p:spTree>
    <p:extLst>
      <p:ext uri="{BB962C8B-B14F-4D97-AF65-F5344CB8AC3E}">
        <p14:creationId xmlns:p14="http://schemas.microsoft.com/office/powerpoint/2010/main" val="7483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20DB08-2ACB-4843-8509-A2C126A4DF2B}" type="slidenum">
              <a:rPr lang="en-US" smtClean="0"/>
              <a:t>3</a:t>
            </a:fld>
            <a:endParaRPr lang="en-US" dirty="0"/>
          </a:p>
        </p:txBody>
      </p:sp>
      <p:sp>
        <p:nvSpPr>
          <p:cNvPr id="3" name="Content Placeholder 2"/>
          <p:cNvSpPr>
            <a:spLocks noGrp="1"/>
          </p:cNvSpPr>
          <p:nvPr>
            <p:ph idx="1"/>
          </p:nvPr>
        </p:nvSpPr>
        <p:spPr>
          <a:xfrm>
            <a:off x="3409899" y="867602"/>
            <a:ext cx="7315200" cy="4836977"/>
          </a:xfrm>
        </p:spPr>
        <p:txBody>
          <a:bodyPr anchor="t"/>
          <a:lstStyle/>
          <a:p>
            <a:pPr marL="180000" lvl="1" indent="0">
              <a:buNone/>
            </a:pPr>
            <a:r>
              <a:rPr lang="en-CA" sz="3000" b="1" dirty="0"/>
              <a:t>Learning Outcomes</a:t>
            </a:r>
          </a:p>
          <a:p>
            <a:pPr marL="990000" lvl="1" indent="-457200">
              <a:lnSpc>
                <a:spcPts val="3200"/>
              </a:lnSpc>
              <a:spcBef>
                <a:spcPts val="1800"/>
              </a:spcBef>
              <a:spcAft>
                <a:spcPts val="0"/>
              </a:spcAft>
              <a:buFont typeface="Wingdings" panose="05000000000000000000" pitchFamily="2" charset="2"/>
              <a:buChar char="v"/>
            </a:pPr>
            <a:r>
              <a:rPr lang="en-CA" sz="2600" dirty="0"/>
              <a:t>Understand major changes in</a:t>
            </a:r>
            <a:br>
              <a:rPr lang="en-CA" sz="2600" dirty="0"/>
            </a:br>
            <a:r>
              <a:rPr lang="en-CA" sz="2600" dirty="0"/>
              <a:t>the Bronze medal awards and how</a:t>
            </a:r>
            <a:br>
              <a:rPr lang="en-CA" sz="2600" dirty="0"/>
            </a:br>
            <a:r>
              <a:rPr lang="en-CA" sz="2600" dirty="0"/>
              <a:t>they may affect instruction</a:t>
            </a:r>
            <a:br>
              <a:rPr lang="en-CA" sz="2600" dirty="0"/>
            </a:br>
            <a:r>
              <a:rPr lang="en-CA" sz="2600" dirty="0"/>
              <a:t>and evaluation</a:t>
            </a:r>
          </a:p>
          <a:p>
            <a:pPr marL="990000" lvl="1" indent="-457200">
              <a:lnSpc>
                <a:spcPts val="3200"/>
              </a:lnSpc>
              <a:spcBef>
                <a:spcPts val="1800"/>
              </a:spcBef>
              <a:spcAft>
                <a:spcPts val="0"/>
              </a:spcAft>
              <a:buFont typeface="Wingdings" panose="05000000000000000000" pitchFamily="2" charset="2"/>
              <a:buChar char="v"/>
            </a:pPr>
            <a:r>
              <a:rPr lang="en-CA" sz="2600" dirty="0"/>
              <a:t>How to use the</a:t>
            </a:r>
            <a:br>
              <a:rPr lang="en-CA" sz="2600" dirty="0"/>
            </a:br>
            <a:r>
              <a:rPr lang="en-CA" sz="2600" i="1" dirty="0"/>
              <a:t>Bronze Medals Award Guide</a:t>
            </a:r>
            <a:endParaRPr lang="en-CA" sz="2600" dirty="0"/>
          </a:p>
          <a:p>
            <a:pPr marL="990000" lvl="1" indent="-457200">
              <a:lnSpc>
                <a:spcPts val="3200"/>
              </a:lnSpc>
              <a:spcBef>
                <a:spcPts val="1800"/>
              </a:spcBef>
              <a:spcAft>
                <a:spcPts val="0"/>
              </a:spcAft>
              <a:buFont typeface="Wingdings" panose="05000000000000000000" pitchFamily="2" charset="2"/>
              <a:buChar char="v"/>
            </a:pPr>
            <a:r>
              <a:rPr lang="en-CA" sz="2600" dirty="0"/>
              <a:t>Know where to locate</a:t>
            </a:r>
            <a:br>
              <a:rPr lang="en-CA" sz="2600" dirty="0"/>
            </a:br>
            <a:r>
              <a:rPr lang="en-CA" sz="2600" dirty="0"/>
              <a:t>updated Bronze resources</a:t>
            </a:r>
          </a:p>
          <a:p>
            <a:pPr marL="0" indent="0">
              <a:buNone/>
            </a:pPr>
            <a:endParaRPr lang="fr-CA"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54494">
            <a:off x="8861394" y="2598391"/>
            <a:ext cx="2825746" cy="3656847"/>
          </a:xfrm>
          <a:prstGeom prst="rect">
            <a:avLst/>
          </a:prstGeom>
          <a:effectLst>
            <a:outerShdw blurRad="50800" dist="38100" dir="2700000" algn="tl" rotWithShape="0">
              <a:prstClr val="black">
                <a:alpha val="40000"/>
              </a:prstClr>
            </a:outerShdw>
          </a:effectLst>
          <a:scene3d>
            <a:camera prst="orthographicFront">
              <a:rot lat="0" lon="21594000" rev="0"/>
            </a:camera>
            <a:lightRig rig="threePt" dir="t"/>
          </a:scene3d>
        </p:spPr>
      </p:pic>
    </p:spTree>
    <p:extLst>
      <p:ext uri="{BB962C8B-B14F-4D97-AF65-F5344CB8AC3E}">
        <p14:creationId xmlns:p14="http://schemas.microsoft.com/office/powerpoint/2010/main" val="85570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9606" y="838708"/>
            <a:ext cx="3610740" cy="1066228"/>
          </a:xfrm>
        </p:spPr>
        <p:txBody>
          <a:bodyPr>
            <a:noAutofit/>
          </a:bodyPr>
          <a:lstStyle/>
          <a:p>
            <a:r>
              <a:rPr lang="en-US" sz="2700" b="1" dirty="0"/>
              <a:t>Assistant Lifeguard</a:t>
            </a:r>
            <a:br>
              <a:rPr lang="en-US" sz="2700" b="1" dirty="0"/>
            </a:br>
            <a:r>
              <a:rPr lang="en-US" sz="2700" b="1" dirty="0"/>
              <a:t>Roles &amp; Responsibilities </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1" y="1627323"/>
            <a:ext cx="7483084" cy="4562498"/>
          </a:xfrm>
        </p:spPr>
        <p:txBody>
          <a:bodyPr anchor="t">
            <a:noAutofit/>
          </a:bodyPr>
          <a:lstStyle/>
          <a:p>
            <a:pPr marL="0" indent="0">
              <a:lnSpc>
                <a:spcPct val="100000"/>
              </a:lnSpc>
              <a:spcBef>
                <a:spcPts val="600"/>
              </a:spcBef>
              <a:spcAft>
                <a:spcPts val="600"/>
              </a:spcAft>
              <a:buNone/>
            </a:pPr>
            <a:r>
              <a:rPr lang="en-US" altLang="en-US" sz="3000" b="1" dirty="0"/>
              <a:t>Demonstrate knowledge of the roles and responsibilities of an assistant lifeguard. What are the differences between the following:</a:t>
            </a:r>
          </a:p>
          <a:p>
            <a:pPr marL="540000" lvl="1" indent="-360000">
              <a:lnSpc>
                <a:spcPct val="100000"/>
              </a:lnSpc>
              <a:spcBef>
                <a:spcPts val="600"/>
              </a:spcBef>
              <a:spcAft>
                <a:spcPts val="600"/>
              </a:spcAft>
              <a:buFont typeface="Arial" panose="020B0604020202020204" pitchFamily="34" charset="0"/>
              <a:buChar char="•"/>
            </a:pPr>
            <a:r>
              <a:rPr lang="en-US" altLang="en-US" sz="2600" dirty="0"/>
              <a:t>Lifeguard</a:t>
            </a:r>
          </a:p>
          <a:p>
            <a:pPr marL="540000" lvl="1" indent="-360000">
              <a:lnSpc>
                <a:spcPct val="100000"/>
              </a:lnSpc>
              <a:spcBef>
                <a:spcPts val="600"/>
              </a:spcBef>
              <a:spcAft>
                <a:spcPts val="600"/>
              </a:spcAft>
              <a:buFont typeface="Arial" panose="020B0604020202020204" pitchFamily="34" charset="0"/>
              <a:buChar char="•"/>
            </a:pPr>
            <a:r>
              <a:rPr lang="en-US" altLang="en-US" sz="2600" dirty="0"/>
              <a:t>Assistant lifeguard</a:t>
            </a:r>
          </a:p>
          <a:p>
            <a:pPr marL="540000" lvl="1" indent="-360000">
              <a:lnSpc>
                <a:spcPct val="100000"/>
              </a:lnSpc>
              <a:spcBef>
                <a:spcPts val="600"/>
              </a:spcBef>
              <a:spcAft>
                <a:spcPts val="600"/>
              </a:spcAft>
              <a:buFont typeface="Arial" panose="020B0604020202020204" pitchFamily="34" charset="0"/>
              <a:buChar char="•"/>
            </a:pPr>
            <a:r>
              <a:rPr lang="en-US" altLang="en-US" sz="2600" dirty="0"/>
              <a:t>Lifesaver</a:t>
            </a:r>
          </a:p>
          <a:p>
            <a:pPr marL="0" indent="0">
              <a:lnSpc>
                <a:spcPct val="100000"/>
              </a:lnSpc>
              <a:spcBef>
                <a:spcPts val="600"/>
              </a:spcBef>
              <a:spcAft>
                <a:spcPts val="600"/>
              </a:spcAft>
              <a:buNone/>
            </a:pPr>
            <a:r>
              <a:rPr lang="en-US" altLang="en-US" sz="2600" dirty="0"/>
              <a:t>Responsibilities to the public, fellow guards, the employer, and to one’s self</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222851"/>
            <a:ext cx="4909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4: CLM Ch. 4.2, Alert Ch. 1, 2 </a:t>
            </a:r>
            <a:br>
              <a:rPr lang="en-US" altLang="en-US" sz="1600" b="1" dirty="0">
                <a:solidFill>
                  <a:schemeClr val="accent1"/>
                </a:solidFill>
              </a:rPr>
            </a:br>
            <a:r>
              <a:rPr lang="en-US" altLang="en-US" sz="1600" b="1" dirty="0">
                <a:solidFill>
                  <a:schemeClr val="accent1"/>
                </a:solidFill>
              </a:rPr>
              <a:t>Bronze Medals Award Guide – Supplement</a:t>
            </a:r>
          </a:p>
        </p:txBody>
      </p:sp>
      <p:pic>
        <p:nvPicPr>
          <p:cNvPr id="8" name="Picture 7" descr="A group of people walking on a beach&#10;&#10;Description automatically generated">
            <a:extLst>
              <a:ext uri="{FF2B5EF4-FFF2-40B4-BE49-F238E27FC236}">
                <a16:creationId xmlns:a16="http://schemas.microsoft.com/office/drawing/2014/main" id="{7E2801C0-23B8-2448-96AD-4241F40B14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0" y="1918600"/>
            <a:ext cx="3448528" cy="4251960"/>
          </a:xfrm>
          <a:prstGeom prst="rect">
            <a:avLst/>
          </a:prstGeom>
        </p:spPr>
      </p:pic>
      <p:sp>
        <p:nvSpPr>
          <p:cNvPr id="5" name="Slide Number Placeholder 4">
            <a:extLst>
              <a:ext uri="{FF2B5EF4-FFF2-40B4-BE49-F238E27FC236}">
                <a16:creationId xmlns:a16="http://schemas.microsoft.com/office/drawing/2014/main" id="{59650C91-CEF4-454F-ABB7-7575461CD1FA}"/>
              </a:ext>
            </a:extLst>
          </p:cNvPr>
          <p:cNvSpPr>
            <a:spLocks noGrp="1"/>
          </p:cNvSpPr>
          <p:nvPr>
            <p:ph type="sldNum" sz="quarter" idx="12"/>
          </p:nvPr>
        </p:nvSpPr>
        <p:spPr/>
        <p:txBody>
          <a:bodyPr/>
          <a:lstStyle/>
          <a:p>
            <a:fld id="{4F20DB08-2ACB-4843-8509-A2C126A4DF2B}" type="slidenum">
              <a:rPr lang="en-US" smtClean="0"/>
              <a:t>30</a:t>
            </a:fld>
            <a:endParaRPr lang="en-US" dirty="0"/>
          </a:p>
        </p:txBody>
      </p:sp>
      <p:sp>
        <p:nvSpPr>
          <p:cNvPr id="9" name="TextBox 8"/>
          <p:cNvSpPr txBox="1"/>
          <p:nvPr/>
        </p:nvSpPr>
        <p:spPr>
          <a:xfrm>
            <a:off x="3582696" y="668179"/>
            <a:ext cx="5919113" cy="492443"/>
          </a:xfrm>
          <a:prstGeom prst="rect">
            <a:avLst/>
          </a:prstGeom>
          <a:noFill/>
        </p:spPr>
        <p:txBody>
          <a:bodyPr wrap="square" rtlCol="0">
            <a:spAutoFit/>
          </a:bodyPr>
          <a:lstStyle/>
          <a:p>
            <a:r>
              <a:rPr lang="fr-CA" sz="2600" b="1" dirty="0">
                <a:solidFill>
                  <a:srgbClr val="FF0000"/>
                </a:solidFill>
              </a:rPr>
              <a:t>New Bronze Cross </a:t>
            </a:r>
            <a:r>
              <a:rPr lang="fr-CA" sz="2600" b="1" dirty="0" err="1">
                <a:solidFill>
                  <a:srgbClr val="FF0000"/>
                </a:solidFill>
              </a:rPr>
              <a:t>Knowledge</a:t>
            </a:r>
            <a:r>
              <a:rPr lang="fr-CA" sz="2600" b="1" dirty="0">
                <a:solidFill>
                  <a:srgbClr val="FF0000"/>
                </a:solidFill>
              </a:rPr>
              <a:t> Item</a:t>
            </a:r>
          </a:p>
        </p:txBody>
      </p:sp>
    </p:spTree>
    <p:extLst>
      <p:ext uri="{BB962C8B-B14F-4D97-AF65-F5344CB8AC3E}">
        <p14:creationId xmlns:p14="http://schemas.microsoft.com/office/powerpoint/2010/main" val="15331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5296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fontScale="90000"/>
          </a:bodyPr>
          <a:lstStyle/>
          <a:p>
            <a:r>
              <a:rPr lang="en-US" b="1" dirty="0"/>
              <a:t>Communication</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734290"/>
            <a:ext cx="7992569" cy="5927803"/>
          </a:xfrm>
        </p:spPr>
        <p:txBody>
          <a:bodyPr anchor="t">
            <a:noAutofit/>
          </a:bodyPr>
          <a:lstStyle/>
          <a:p>
            <a:pPr marL="0" indent="0">
              <a:lnSpc>
                <a:spcPct val="100000"/>
              </a:lnSpc>
              <a:spcBef>
                <a:spcPts val="600"/>
              </a:spcBef>
              <a:spcAft>
                <a:spcPts val="600"/>
              </a:spcAft>
              <a:buNone/>
            </a:pPr>
            <a:r>
              <a:rPr lang="en-US" altLang="en-US" sz="3000" b="1" dirty="0"/>
              <a:t>Demonstrate effective communication with patrons and victims:</a:t>
            </a:r>
          </a:p>
          <a:p>
            <a:pPr marL="540000" lvl="1" indent="-360000">
              <a:lnSpc>
                <a:spcPct val="100000"/>
              </a:lnSpc>
              <a:spcBef>
                <a:spcPts val="600"/>
              </a:spcBef>
              <a:spcAft>
                <a:spcPts val="600"/>
              </a:spcAft>
              <a:buFont typeface="Arial" panose="020B0604020202020204" pitchFamily="34" charset="0"/>
              <a:buChar char="•"/>
            </a:pPr>
            <a:r>
              <a:rPr lang="en-US" altLang="en-US" sz="2600" dirty="0"/>
              <a:t>Clear and respectful verbal communication</a:t>
            </a:r>
          </a:p>
          <a:p>
            <a:pPr marL="540000" lvl="1" indent="-360000">
              <a:lnSpc>
                <a:spcPct val="100000"/>
              </a:lnSpc>
              <a:spcBef>
                <a:spcPts val="600"/>
              </a:spcBef>
              <a:spcAft>
                <a:spcPts val="600"/>
              </a:spcAft>
              <a:buFont typeface="Arial" panose="020B0604020202020204" pitchFamily="34" charset="0"/>
              <a:buChar char="•"/>
            </a:pPr>
            <a:r>
              <a:rPr lang="en-US" altLang="en-US" sz="2600" dirty="0"/>
              <a:t>Educate and explain safe practices</a:t>
            </a:r>
          </a:p>
          <a:p>
            <a:pPr marL="540000" lvl="1" indent="-360000">
              <a:lnSpc>
                <a:spcPct val="100000"/>
              </a:lnSpc>
              <a:spcBef>
                <a:spcPts val="600"/>
              </a:spcBef>
              <a:spcAft>
                <a:spcPts val="600"/>
              </a:spcAft>
              <a:buFont typeface="Arial" panose="020B0604020202020204" pitchFamily="34" charset="0"/>
              <a:buChar char="•"/>
            </a:pPr>
            <a:r>
              <a:rPr lang="en-US" altLang="en-US" sz="2600" dirty="0"/>
              <a:t>Personal modelling of safe practices</a:t>
            </a:r>
          </a:p>
          <a:p>
            <a:pPr marL="0" indent="0">
              <a:lnSpc>
                <a:spcPct val="100000"/>
              </a:lnSpc>
              <a:spcBef>
                <a:spcPts val="600"/>
              </a:spcBef>
              <a:spcAft>
                <a:spcPts val="600"/>
              </a:spcAft>
              <a:buNone/>
            </a:pPr>
            <a:r>
              <a:rPr lang="en-US" altLang="en-US" sz="3000" b="1" dirty="0"/>
              <a:t>Communication with coworkers, supervisors</a:t>
            </a:r>
            <a:br>
              <a:rPr lang="en-US" altLang="en-US" sz="3000" b="1" dirty="0"/>
            </a:br>
            <a:r>
              <a:rPr lang="en-US" altLang="en-US" sz="3000" b="1" dirty="0"/>
              <a:t>and EMS:</a:t>
            </a:r>
          </a:p>
          <a:p>
            <a:pPr marL="540000" lvl="1" indent="-360000">
              <a:lnSpc>
                <a:spcPct val="100000"/>
              </a:lnSpc>
              <a:spcBef>
                <a:spcPts val="600"/>
              </a:spcBef>
              <a:spcAft>
                <a:spcPts val="600"/>
              </a:spcAft>
              <a:buFont typeface="Arial" panose="020B0604020202020204" pitchFamily="34" charset="0"/>
              <a:buChar char="•"/>
            </a:pPr>
            <a:r>
              <a:rPr lang="en-US" altLang="en-US" sz="2600" dirty="0"/>
              <a:t>Demonstrate 3 hand and 3 whistle signals</a:t>
            </a:r>
          </a:p>
          <a:p>
            <a:pPr marL="540000" lvl="1" indent="-360000">
              <a:lnSpc>
                <a:spcPct val="100000"/>
              </a:lnSpc>
              <a:spcBef>
                <a:spcPts val="600"/>
              </a:spcBef>
              <a:spcAft>
                <a:spcPts val="600"/>
              </a:spcAft>
              <a:buFont typeface="Arial" panose="020B0604020202020204" pitchFamily="34" charset="0"/>
              <a:buChar char="•"/>
            </a:pPr>
            <a:r>
              <a:rPr lang="en-US" altLang="en-US" sz="2600" dirty="0"/>
              <a:t>Can give and receive accurate directions</a:t>
            </a:r>
          </a:p>
          <a:p>
            <a:pPr marL="540000" lvl="1" indent="-360000">
              <a:lnSpc>
                <a:spcPct val="100000"/>
              </a:lnSpc>
              <a:spcBef>
                <a:spcPts val="600"/>
              </a:spcBef>
              <a:spcAft>
                <a:spcPts val="600"/>
              </a:spcAft>
              <a:buFont typeface="Arial" panose="020B0604020202020204" pitchFamily="34" charset="0"/>
              <a:buChar char="•"/>
            </a:pPr>
            <a:r>
              <a:rPr lang="en-US" altLang="en-US" sz="2600" dirty="0"/>
              <a:t>Clear and accurate communication with others</a:t>
            </a:r>
            <a:br>
              <a:rPr lang="en-US" altLang="en-US" sz="2600" dirty="0"/>
            </a:br>
            <a:r>
              <a:rPr lang="en-US" altLang="en-US" sz="2600" dirty="0"/>
              <a:t>in an emergency</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6" y="6178065"/>
            <a:ext cx="389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5: Alert Ch. 2, 3; Alert Insert</a:t>
            </a:r>
            <a:br>
              <a:rPr lang="en-US" altLang="en-US" sz="1600" b="1" dirty="0">
                <a:solidFill>
                  <a:schemeClr val="accent1"/>
                </a:solidFill>
              </a:rPr>
            </a:br>
            <a:r>
              <a:rPr lang="en-US" altLang="en-US" sz="1600" b="1" dirty="0">
                <a:solidFill>
                  <a:schemeClr val="accent1"/>
                </a:solidFill>
              </a:rPr>
              <a:t>Instructor Manual Pg. 30</a:t>
            </a:r>
          </a:p>
        </p:txBody>
      </p:sp>
      <p:pic>
        <p:nvPicPr>
          <p:cNvPr id="6" name="Picture 5" descr="A picture containing outdoor, ground, person, tree&#10;&#10;Description automatically generated">
            <a:extLst>
              <a:ext uri="{FF2B5EF4-FFF2-40B4-BE49-F238E27FC236}">
                <a16:creationId xmlns:a16="http://schemas.microsoft.com/office/drawing/2014/main" id="{7690ACCE-3A35-6B40-AD2E-A1A3C35480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06" y="1930337"/>
            <a:ext cx="3457762" cy="4152964"/>
          </a:xfrm>
          <a:prstGeom prst="rect">
            <a:avLst/>
          </a:prstGeom>
        </p:spPr>
      </p:pic>
      <p:sp>
        <p:nvSpPr>
          <p:cNvPr id="5" name="Slide Number Placeholder 4">
            <a:extLst>
              <a:ext uri="{FF2B5EF4-FFF2-40B4-BE49-F238E27FC236}">
                <a16:creationId xmlns:a16="http://schemas.microsoft.com/office/drawing/2014/main" id="{DFDCB929-96B1-40F2-8562-9935EC4FC66D}"/>
              </a:ext>
            </a:extLst>
          </p:cNvPr>
          <p:cNvSpPr>
            <a:spLocks noGrp="1"/>
          </p:cNvSpPr>
          <p:nvPr>
            <p:ph type="sldNum" sz="quarter" idx="12"/>
          </p:nvPr>
        </p:nvSpPr>
        <p:spPr/>
        <p:txBody>
          <a:bodyPr/>
          <a:lstStyle/>
          <a:p>
            <a:fld id="{4F20DB08-2ACB-4843-8509-A2C126A4DF2B}" type="slidenum">
              <a:rPr lang="en-US" smtClean="0"/>
              <a:t>31</a:t>
            </a:fld>
            <a:endParaRPr lang="en-US" dirty="0"/>
          </a:p>
        </p:txBody>
      </p:sp>
    </p:spTree>
    <p:extLst>
      <p:ext uri="{BB962C8B-B14F-4D97-AF65-F5344CB8AC3E}">
        <p14:creationId xmlns:p14="http://schemas.microsoft.com/office/powerpoint/2010/main" val="226076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5296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21926" y="774700"/>
            <a:ext cx="3441895" cy="1155636"/>
          </a:xfrm>
        </p:spPr>
        <p:txBody>
          <a:bodyPr>
            <a:noAutofit/>
          </a:bodyPr>
          <a:lstStyle/>
          <a:p>
            <a:r>
              <a:rPr lang="en-US" sz="2800" b="1" dirty="0"/>
              <a:t>Two-rescuer Removals </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774700"/>
            <a:ext cx="8194449" cy="5214619"/>
          </a:xfrm>
        </p:spPr>
        <p:txBody>
          <a:bodyPr anchor="t">
            <a:noAutofit/>
          </a:bodyPr>
          <a:lstStyle/>
          <a:p>
            <a:pPr marL="0" indent="0">
              <a:lnSpc>
                <a:spcPct val="100000"/>
              </a:lnSpc>
              <a:spcBef>
                <a:spcPts val="600"/>
              </a:spcBef>
              <a:spcAft>
                <a:spcPts val="600"/>
              </a:spcAft>
              <a:buNone/>
            </a:pPr>
            <a:r>
              <a:rPr lang="en-US" altLang="en-US" sz="3000" b="1" dirty="0"/>
              <a:t>With a partner, demonstrate ability to remove victims from various aquatic environments including a removal with a spineboard:</a:t>
            </a:r>
          </a:p>
          <a:p>
            <a:pPr marL="540000" lvl="1" indent="-360000">
              <a:lnSpc>
                <a:spcPct val="100000"/>
              </a:lnSpc>
              <a:spcBef>
                <a:spcPts val="600"/>
              </a:spcBef>
              <a:spcAft>
                <a:spcPts val="600"/>
              </a:spcAft>
              <a:buFont typeface="Arial" panose="020B0604020202020204" pitchFamily="34" charset="0"/>
              <a:buChar char="•"/>
            </a:pPr>
            <a:r>
              <a:rPr lang="en-US" altLang="en-US" sz="2600" dirty="0"/>
              <a:t>Ensure effective communication</a:t>
            </a:r>
          </a:p>
          <a:p>
            <a:pPr marL="540000" lvl="1" indent="-360000">
              <a:lnSpc>
                <a:spcPct val="100000"/>
              </a:lnSpc>
              <a:spcBef>
                <a:spcPts val="600"/>
              </a:spcBef>
              <a:spcAft>
                <a:spcPts val="600"/>
              </a:spcAft>
              <a:buFont typeface="Arial" panose="020B0604020202020204" pitchFamily="34" charset="0"/>
              <a:buChar char="•"/>
            </a:pPr>
            <a:r>
              <a:rPr lang="en-US" altLang="en-US" sz="2600" dirty="0"/>
              <a:t>Select appropriate removals for victim type and the environment</a:t>
            </a:r>
          </a:p>
          <a:p>
            <a:pPr marL="540000" lvl="1" indent="-360000">
              <a:lnSpc>
                <a:spcPct val="100000"/>
              </a:lnSpc>
              <a:spcBef>
                <a:spcPts val="600"/>
              </a:spcBef>
              <a:spcAft>
                <a:spcPts val="600"/>
              </a:spcAft>
              <a:buFont typeface="Arial" panose="020B0604020202020204" pitchFamily="34" charset="0"/>
              <a:buChar char="•"/>
            </a:pPr>
            <a:r>
              <a:rPr lang="en-US" altLang="en-US" sz="2600" dirty="0"/>
              <a:t>Know and practice several techniques</a:t>
            </a:r>
          </a:p>
          <a:p>
            <a:pPr marL="540000" lvl="1" indent="-360000">
              <a:lnSpc>
                <a:spcPct val="100000"/>
              </a:lnSpc>
              <a:spcBef>
                <a:spcPts val="600"/>
              </a:spcBef>
              <a:spcAft>
                <a:spcPts val="600"/>
              </a:spcAft>
              <a:buFont typeface="Arial" panose="020B0604020202020204" pitchFamily="34" charset="0"/>
              <a:buChar char="•"/>
            </a:pPr>
            <a:r>
              <a:rPr lang="en-US" altLang="en-US" sz="2600" dirty="0"/>
              <a:t>Use safe lifting techniques</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5" y="6188456"/>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6:   CLM Ch. 4.12, 5.10</a:t>
            </a:r>
            <a:br>
              <a:rPr lang="en-US" altLang="en-US" sz="1600" b="1" dirty="0">
                <a:solidFill>
                  <a:schemeClr val="accent1"/>
                </a:solidFill>
              </a:rPr>
            </a:br>
            <a:r>
              <a:rPr lang="en-US" altLang="en-US" sz="1600" b="1" dirty="0">
                <a:solidFill>
                  <a:schemeClr val="accent1"/>
                </a:solidFill>
              </a:rPr>
              <a:t>Alert Pg. 49, 52, 62</a:t>
            </a:r>
          </a:p>
        </p:txBody>
      </p:sp>
      <p:pic>
        <p:nvPicPr>
          <p:cNvPr id="6" name="Picture 5" descr="A girl in a pool of water&#10;&#10;Description automatically generated">
            <a:extLst>
              <a:ext uri="{FF2B5EF4-FFF2-40B4-BE49-F238E27FC236}">
                <a16:creationId xmlns:a16="http://schemas.microsoft.com/office/drawing/2014/main" id="{3A42C0CE-B53F-1446-B5E9-31007EAA10E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bright="20000" contrast="11000"/>
                    </a14:imgEffect>
                  </a14:imgLayer>
                </a14:imgProps>
              </a:ext>
              <a:ext uri="{28A0092B-C50C-407E-A947-70E740481C1C}">
                <a14:useLocalDpi xmlns:a14="http://schemas.microsoft.com/office/drawing/2010/main"/>
              </a:ext>
            </a:extLst>
          </a:blip>
          <a:srcRect t="-8878"/>
          <a:stretch/>
        </p:blipFill>
        <p:spPr>
          <a:xfrm>
            <a:off x="-3941" y="1561605"/>
            <a:ext cx="3441895" cy="4521695"/>
          </a:xfrm>
          <a:prstGeom prst="rect">
            <a:avLst/>
          </a:prstGeom>
        </p:spPr>
      </p:pic>
      <p:sp>
        <p:nvSpPr>
          <p:cNvPr id="5" name="Slide Number Placeholder 4"/>
          <p:cNvSpPr>
            <a:spLocks noGrp="1"/>
          </p:cNvSpPr>
          <p:nvPr>
            <p:ph type="sldNum" sz="quarter" idx="12"/>
          </p:nvPr>
        </p:nvSpPr>
        <p:spPr/>
        <p:txBody>
          <a:bodyPr/>
          <a:lstStyle/>
          <a:p>
            <a:fld id="{4F20DB08-2ACB-4843-8509-A2C126A4DF2B}" type="slidenum">
              <a:rPr lang="en-US" smtClean="0"/>
              <a:t>32</a:t>
            </a:fld>
            <a:endParaRPr lang="en-US" dirty="0"/>
          </a:p>
        </p:txBody>
      </p:sp>
    </p:spTree>
    <p:extLst>
      <p:ext uri="{BB962C8B-B14F-4D97-AF65-F5344CB8AC3E}">
        <p14:creationId xmlns:p14="http://schemas.microsoft.com/office/powerpoint/2010/main" val="368443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5917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fontScale="90000"/>
          </a:bodyPr>
          <a:lstStyle/>
          <a:p>
            <a:r>
              <a:rPr lang="en-US" b="1" dirty="0"/>
              <a:t>Object Recovery and Transport</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479450" y="754742"/>
            <a:ext cx="8536705" cy="5334773"/>
          </a:xfrm>
        </p:spPr>
        <p:txBody>
          <a:bodyPr anchor="t">
            <a:normAutofit/>
          </a:bodyPr>
          <a:lstStyle/>
          <a:p>
            <a:pPr marL="0" indent="0">
              <a:lnSpc>
                <a:spcPct val="100000"/>
              </a:lnSpc>
              <a:spcBef>
                <a:spcPts val="600"/>
              </a:spcBef>
              <a:spcAft>
                <a:spcPts val="600"/>
              </a:spcAft>
              <a:buNone/>
            </a:pPr>
            <a:r>
              <a:rPr lang="en-US" altLang="en-US" sz="3000" b="1" dirty="0"/>
              <a:t>Demonstrate aerobic fitness and strength for</a:t>
            </a:r>
            <a:br>
              <a:rPr lang="en-US" altLang="en-US" sz="3000" b="1" dirty="0"/>
            </a:br>
            <a:r>
              <a:rPr lang="en-US" altLang="en-US" sz="3000" b="1" dirty="0"/>
              <a:t>an object recovery:</a:t>
            </a:r>
          </a:p>
          <a:p>
            <a:pPr marL="540000" lvl="1" indent="-360000">
              <a:lnSpc>
                <a:spcPct val="100000"/>
              </a:lnSpc>
              <a:spcBef>
                <a:spcPts val="600"/>
              </a:spcBef>
              <a:spcAft>
                <a:spcPts val="600"/>
              </a:spcAft>
              <a:buFont typeface="Arial" panose="020B0604020202020204" pitchFamily="34" charset="0"/>
              <a:buChar char="•"/>
            </a:pPr>
            <a:r>
              <a:rPr lang="en-US" altLang="en-US" sz="2600" dirty="0"/>
              <a:t>In-water start and approach – 15 m</a:t>
            </a:r>
          </a:p>
          <a:p>
            <a:pPr marL="540000" lvl="1" indent="-360000">
              <a:lnSpc>
                <a:spcPct val="100000"/>
              </a:lnSpc>
              <a:spcBef>
                <a:spcPts val="600"/>
              </a:spcBef>
              <a:spcAft>
                <a:spcPts val="600"/>
              </a:spcAft>
              <a:buFont typeface="Arial" panose="020B0604020202020204" pitchFamily="34" charset="0"/>
              <a:buChar char="•"/>
            </a:pPr>
            <a:r>
              <a:rPr lang="en-US" altLang="en-US" sz="2600" dirty="0"/>
              <a:t>Surface dive to recover 4.5 kg (10 lb.) object </a:t>
            </a:r>
          </a:p>
          <a:p>
            <a:pPr marL="1025525" lvl="1" indent="-522288">
              <a:lnSpc>
                <a:spcPct val="100000"/>
              </a:lnSpc>
              <a:spcBef>
                <a:spcPts val="600"/>
              </a:spcBef>
              <a:spcAft>
                <a:spcPts val="600"/>
              </a:spcAft>
              <a:buFont typeface="Wingdings" pitchFamily="2" charset="2"/>
              <a:buChar char="v"/>
            </a:pPr>
            <a:r>
              <a:rPr lang="en-US" altLang="en-US" sz="2600" dirty="0"/>
              <a:t>(20 lb. for National Lifeguard)</a:t>
            </a:r>
          </a:p>
          <a:p>
            <a:pPr marL="540000" lvl="1" indent="-360000">
              <a:lnSpc>
                <a:spcPct val="100000"/>
              </a:lnSpc>
              <a:spcBef>
                <a:spcPts val="600"/>
              </a:spcBef>
              <a:spcAft>
                <a:spcPts val="600"/>
              </a:spcAft>
              <a:buFont typeface="Arial" panose="020B0604020202020204" pitchFamily="34" charset="0"/>
              <a:buChar char="•"/>
            </a:pPr>
            <a:r>
              <a:rPr lang="en-US" altLang="en-US" sz="2600" dirty="0"/>
              <a:t>Surface and carry object 5 m</a:t>
            </a:r>
          </a:p>
          <a:p>
            <a:pPr marL="540000" lvl="1" indent="-360000">
              <a:lnSpc>
                <a:spcPct val="100000"/>
              </a:lnSpc>
              <a:spcBef>
                <a:spcPts val="600"/>
              </a:spcBef>
              <a:spcAft>
                <a:spcPts val="600"/>
              </a:spcAft>
              <a:buFont typeface="Arial" panose="020B0604020202020204" pitchFamily="34" charset="0"/>
              <a:buChar char="•"/>
            </a:pPr>
            <a:r>
              <a:rPr lang="en-US" altLang="en-US" sz="2600" dirty="0"/>
              <a:t>Head above surface throughout carry</a:t>
            </a:r>
          </a:p>
          <a:p>
            <a:pPr marL="540000" lvl="1" indent="-360000">
              <a:lnSpc>
                <a:spcPct val="100000"/>
              </a:lnSpc>
              <a:spcBef>
                <a:spcPts val="600"/>
              </a:spcBef>
              <a:spcAft>
                <a:spcPts val="600"/>
              </a:spcAft>
              <a:buFont typeface="Arial" panose="020B0604020202020204" pitchFamily="34" charset="0"/>
              <a:buChar char="•"/>
            </a:pPr>
            <a:r>
              <a:rPr lang="en-US" altLang="en-US" sz="2600" dirty="0"/>
              <a:t>Distance and carry – within 60 sec. </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19806" y="6323539"/>
            <a:ext cx="44248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11:   CLM Ch. 4.9, 9.3</a:t>
            </a:r>
            <a:br>
              <a:rPr lang="en-US" altLang="en-US" sz="1600" b="1" dirty="0">
                <a:solidFill>
                  <a:schemeClr val="accent1"/>
                </a:solidFill>
              </a:rPr>
            </a:br>
            <a:r>
              <a:rPr lang="en-US" altLang="en-US" sz="1600" b="1" dirty="0">
                <a:solidFill>
                  <a:schemeClr val="accent1"/>
                </a:solidFill>
              </a:rPr>
              <a:t>Bronze Medals Award Guide Appendix C</a:t>
            </a:r>
          </a:p>
        </p:txBody>
      </p:sp>
      <p:pic>
        <p:nvPicPr>
          <p:cNvPr id="6" name="Picture 5" descr="A person swimming in the water&#10;&#10;Description automatically generated">
            <a:extLst>
              <a:ext uri="{FF2B5EF4-FFF2-40B4-BE49-F238E27FC236}">
                <a16:creationId xmlns:a16="http://schemas.microsoft.com/office/drawing/2014/main" id="{D9A75AA9-F9E4-6046-A848-66C4CB3C7F9A}"/>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106"/>
                    </a14:imgEffect>
                    <a14:imgEffect>
                      <a14:saturation sat="139000"/>
                    </a14:imgEffect>
                    <a14:imgEffect>
                      <a14:brightnessContrast bright="26000"/>
                    </a14:imgEffect>
                  </a14:imgLayer>
                </a14:imgProps>
              </a:ext>
              <a:ext uri="{28A0092B-C50C-407E-A947-70E740481C1C}">
                <a14:useLocalDpi xmlns:a14="http://schemas.microsoft.com/office/drawing/2010/main"/>
              </a:ext>
            </a:extLst>
          </a:blip>
          <a:stretch>
            <a:fillRect/>
          </a:stretch>
        </p:blipFill>
        <p:spPr>
          <a:xfrm>
            <a:off x="0" y="1930336"/>
            <a:ext cx="3431989" cy="4159180"/>
          </a:xfrm>
          <a:prstGeom prst="rect">
            <a:avLst/>
          </a:prstGeom>
        </p:spPr>
      </p:pic>
      <p:sp>
        <p:nvSpPr>
          <p:cNvPr id="5" name="Slide Number Placeholder 4">
            <a:extLst>
              <a:ext uri="{FF2B5EF4-FFF2-40B4-BE49-F238E27FC236}">
                <a16:creationId xmlns:a16="http://schemas.microsoft.com/office/drawing/2014/main" id="{2EF0AC89-475C-456A-A363-D964ABCF3C82}"/>
              </a:ext>
            </a:extLst>
          </p:cNvPr>
          <p:cNvSpPr>
            <a:spLocks noGrp="1"/>
          </p:cNvSpPr>
          <p:nvPr>
            <p:ph type="sldNum" sz="quarter" idx="12"/>
          </p:nvPr>
        </p:nvSpPr>
        <p:spPr/>
        <p:txBody>
          <a:bodyPr/>
          <a:lstStyle/>
          <a:p>
            <a:fld id="{4F20DB08-2ACB-4843-8509-A2C126A4DF2B}" type="slidenum">
              <a:rPr lang="en-US" smtClean="0"/>
              <a:t>33</a:t>
            </a:fld>
            <a:endParaRPr lang="en-US" dirty="0"/>
          </a:p>
        </p:txBody>
      </p:sp>
    </p:spTree>
    <p:extLst>
      <p:ext uri="{BB962C8B-B14F-4D97-AF65-F5344CB8AC3E}">
        <p14:creationId xmlns:p14="http://schemas.microsoft.com/office/powerpoint/2010/main" val="187161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214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58367" y="810638"/>
            <a:ext cx="3379588" cy="1119698"/>
          </a:xfrm>
        </p:spPr>
        <p:txBody>
          <a:bodyPr>
            <a:normAutofit fontScale="90000"/>
          </a:bodyPr>
          <a:lstStyle/>
          <a:p>
            <a:r>
              <a:rPr lang="en-US" b="1" dirty="0"/>
              <a:t>Safety Supervision Scanning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868680"/>
            <a:ext cx="7944877" cy="5120639"/>
          </a:xfrm>
        </p:spPr>
        <p:txBody>
          <a:bodyPr anchor="t">
            <a:noAutofit/>
          </a:bodyPr>
          <a:lstStyle/>
          <a:p>
            <a:pPr marL="637200" indent="-457200">
              <a:lnSpc>
                <a:spcPct val="100000"/>
              </a:lnSpc>
            </a:pPr>
            <a:r>
              <a:rPr lang="en-CA" sz="3000" b="1" dirty="0"/>
              <a:t>“Effective lifeguard positioning and systematic, continuous scanning are the foundation of the lifeguard surveillance system.” – </a:t>
            </a:r>
            <a:r>
              <a:rPr lang="en-CA" sz="2400" b="1" i="1" dirty="0"/>
              <a:t>Alert Insert</a:t>
            </a:r>
            <a:r>
              <a:rPr lang="en-CA" sz="2400" b="1" dirty="0"/>
              <a:t>, p. 1.</a:t>
            </a:r>
          </a:p>
          <a:p>
            <a:pPr marL="637200" indent="-457200">
              <a:lnSpc>
                <a:spcPct val="100000"/>
              </a:lnSpc>
            </a:pPr>
            <a:endParaRPr lang="en-CA" sz="3000" b="1" dirty="0"/>
          </a:p>
          <a:p>
            <a:pPr marL="637200" indent="-457200">
              <a:lnSpc>
                <a:spcPct val="100000"/>
              </a:lnSpc>
              <a:spcBef>
                <a:spcPts val="600"/>
              </a:spcBef>
            </a:pPr>
            <a:r>
              <a:rPr lang="en-CA" sz="3000" b="1" dirty="0"/>
              <a:t>The new Bronze Cross Judgment Item (14) </a:t>
            </a:r>
            <a:r>
              <a:rPr lang="en-CA" sz="3000" b="1" i="1" dirty="0"/>
              <a:t>introduces</a:t>
            </a:r>
            <a:r>
              <a:rPr lang="en-CA" sz="3000" b="1" dirty="0"/>
              <a:t> principles and practices of this essential lifeguard skill.</a:t>
            </a:r>
            <a:endParaRPr lang="en-US" altLang="en-US" sz="3000" b="1" dirty="0"/>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2" y="6195405"/>
            <a:ext cx="37649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CLM Ch. 2; Alert Ch. 2, 3:</a:t>
            </a:r>
            <a:br>
              <a:rPr lang="en-US" altLang="en-US" sz="1600" b="1" dirty="0">
                <a:solidFill>
                  <a:schemeClr val="accent1"/>
                </a:solidFill>
              </a:rPr>
            </a:br>
            <a:r>
              <a:rPr lang="en-US" altLang="en-US" sz="1600" b="1" dirty="0">
                <a:solidFill>
                  <a:schemeClr val="accent1"/>
                </a:solidFill>
              </a:rPr>
              <a:t>Alert Insert; Instructor Manual, p. 87</a:t>
            </a:r>
          </a:p>
        </p:txBody>
      </p:sp>
      <p:pic>
        <p:nvPicPr>
          <p:cNvPr id="6" name="Picture 5" descr="A child swimming in a pool of water&#10;&#10;Description automatically generated">
            <a:extLst>
              <a:ext uri="{FF2B5EF4-FFF2-40B4-BE49-F238E27FC236}">
                <a16:creationId xmlns:a16="http://schemas.microsoft.com/office/drawing/2014/main" id="{4C50FBE0-84E7-F144-B342-5BE5BECA62E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84000"/>
                    </a14:imgEffect>
                    <a14:imgEffect>
                      <a14:saturation sat="188000"/>
                    </a14:imgEffect>
                    <a14:imgEffect>
                      <a14:brightnessContrast bright="10000" contrast="-10000"/>
                    </a14:imgEffect>
                  </a14:imgLayer>
                </a14:imgProps>
              </a:ext>
              <a:ext uri="{28A0092B-C50C-407E-A947-70E740481C1C}">
                <a14:useLocalDpi xmlns:a14="http://schemas.microsoft.com/office/drawing/2010/main"/>
              </a:ext>
            </a:extLst>
          </a:blip>
          <a:srcRect/>
          <a:stretch/>
        </p:blipFill>
        <p:spPr>
          <a:xfrm>
            <a:off x="-3942" y="1930335"/>
            <a:ext cx="3441895" cy="4172150"/>
          </a:xfrm>
          <a:prstGeom prst="rect">
            <a:avLst/>
          </a:prstGeom>
        </p:spPr>
      </p:pic>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34</a:t>
            </a:fld>
            <a:endParaRPr lang="en-US" dirty="0"/>
          </a:p>
        </p:txBody>
      </p:sp>
    </p:spTree>
    <p:extLst>
      <p:ext uri="{BB962C8B-B14F-4D97-AF65-F5344CB8AC3E}">
        <p14:creationId xmlns:p14="http://schemas.microsoft.com/office/powerpoint/2010/main" val="50279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214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58367" y="810638"/>
            <a:ext cx="3379588" cy="1119698"/>
          </a:xfrm>
        </p:spPr>
        <p:txBody>
          <a:bodyPr>
            <a:normAutofit fontScale="90000"/>
          </a:bodyPr>
          <a:lstStyle/>
          <a:p>
            <a:r>
              <a:rPr lang="en-US" b="1" dirty="0"/>
              <a:t>Safety Supervision Scanning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00260" y="747423"/>
            <a:ext cx="8126090" cy="5608927"/>
          </a:xfrm>
        </p:spPr>
        <p:txBody>
          <a:bodyPr anchor="t">
            <a:noAutofit/>
          </a:bodyPr>
          <a:lstStyle/>
          <a:p>
            <a:pPr marL="0" indent="0">
              <a:lnSpc>
                <a:spcPct val="100000"/>
              </a:lnSpc>
              <a:spcBef>
                <a:spcPts val="0"/>
              </a:spcBef>
              <a:spcAft>
                <a:spcPts val="600"/>
              </a:spcAft>
              <a:buNone/>
            </a:pPr>
            <a:r>
              <a:rPr lang="en-US" altLang="en-US" sz="3000" b="1" dirty="0"/>
              <a:t>Develop the ability to evaluate aquatic environments, activities and equipment for safety, and an understanding of when and how to intervene to prevent injury and reduce risk:</a:t>
            </a:r>
            <a:endParaRPr lang="en-US" altLang="en-US" sz="3200" b="1" dirty="0"/>
          </a:p>
          <a:p>
            <a:pPr marL="540000" indent="-360000">
              <a:lnSpc>
                <a:spcPct val="100000"/>
              </a:lnSpc>
              <a:spcBef>
                <a:spcPts val="600"/>
              </a:spcBef>
              <a:spcAft>
                <a:spcPts val="600"/>
              </a:spcAft>
              <a:buFont typeface="Arial" panose="020B0604020202020204" pitchFamily="34" charset="0"/>
              <a:buChar char="•"/>
            </a:pPr>
            <a:r>
              <a:rPr lang="en-US" altLang="en-US" sz="2600" dirty="0"/>
              <a:t>Continuous scan of designated area</a:t>
            </a:r>
          </a:p>
          <a:p>
            <a:pPr marL="540000" indent="-360000">
              <a:lnSpc>
                <a:spcPct val="100000"/>
              </a:lnSpc>
              <a:spcBef>
                <a:spcPts val="600"/>
              </a:spcBef>
              <a:spcAft>
                <a:spcPts val="600"/>
              </a:spcAft>
              <a:buFont typeface="Arial" panose="020B0604020202020204" pitchFamily="34" charset="0"/>
              <a:buChar char="•"/>
            </a:pPr>
            <a:r>
              <a:rPr lang="en-US" altLang="en-US" sz="2600" dirty="0"/>
              <a:t>While patrolling and scanning identify: </a:t>
            </a:r>
          </a:p>
          <a:p>
            <a:pPr marL="1166813" lvl="1" indent="-665163">
              <a:lnSpc>
                <a:spcPct val="100000"/>
              </a:lnSpc>
              <a:spcBef>
                <a:spcPts val="600"/>
              </a:spcBef>
              <a:spcAft>
                <a:spcPts val="600"/>
              </a:spcAft>
              <a:buFont typeface="Wingdings" pitchFamily="2" charset="2"/>
              <a:buChar char="v"/>
            </a:pPr>
            <a:r>
              <a:rPr lang="en-US" altLang="en-US" sz="2600" dirty="0"/>
              <a:t>Deficiencies, hazards, victim types, inappropriate patron behaviours</a:t>
            </a:r>
          </a:p>
          <a:p>
            <a:pPr marL="540000" indent="-360000">
              <a:lnSpc>
                <a:spcPct val="100000"/>
              </a:lnSpc>
              <a:spcBef>
                <a:spcPts val="600"/>
              </a:spcBef>
              <a:spcAft>
                <a:spcPts val="600"/>
              </a:spcAft>
              <a:buFont typeface="Arial" panose="020B0604020202020204" pitchFamily="34" charset="0"/>
              <a:buChar char="•"/>
            </a:pPr>
            <a:r>
              <a:rPr lang="en-US" altLang="en-US" sz="2600" dirty="0"/>
              <a:t>Appropriate verbal intervention and education </a:t>
            </a:r>
          </a:p>
          <a:p>
            <a:pPr marL="540000" indent="-360000">
              <a:lnSpc>
                <a:spcPct val="100000"/>
              </a:lnSpc>
              <a:spcBef>
                <a:spcPts val="600"/>
              </a:spcBef>
              <a:spcAft>
                <a:spcPts val="600"/>
              </a:spcAft>
              <a:buFont typeface="Arial" panose="020B0604020202020204" pitchFamily="34" charset="0"/>
              <a:buChar char="•"/>
            </a:pPr>
            <a:r>
              <a:rPr lang="en-US" altLang="en-US" sz="2600" dirty="0"/>
              <a:t>Quick accurate recognition and reporting to a lifeguard or supervisor</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195405"/>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CLM Ch. 2</a:t>
            </a:r>
            <a:br>
              <a:rPr lang="en-US" altLang="en-US" sz="1600" b="1" dirty="0">
                <a:solidFill>
                  <a:schemeClr val="accent1"/>
                </a:solidFill>
              </a:rPr>
            </a:br>
            <a:r>
              <a:rPr lang="en-US" altLang="en-US" sz="1600" b="1" dirty="0">
                <a:solidFill>
                  <a:schemeClr val="accent1"/>
                </a:solidFill>
              </a:rPr>
              <a:t>Alert Ch. 2, 3; Alert Insert</a:t>
            </a:r>
          </a:p>
        </p:txBody>
      </p:sp>
      <p:pic>
        <p:nvPicPr>
          <p:cNvPr id="6" name="Picture 5" descr="A child swimming in a pool of water&#10;&#10;Description automatically generated">
            <a:extLst>
              <a:ext uri="{FF2B5EF4-FFF2-40B4-BE49-F238E27FC236}">
                <a16:creationId xmlns:a16="http://schemas.microsoft.com/office/drawing/2014/main" id="{4C50FBE0-84E7-F144-B342-5BE5BECA62E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84000"/>
                    </a14:imgEffect>
                    <a14:imgEffect>
                      <a14:saturation sat="188000"/>
                    </a14:imgEffect>
                    <a14:imgEffect>
                      <a14:brightnessContrast bright="10000" contrast="-10000"/>
                    </a14:imgEffect>
                  </a14:imgLayer>
                </a14:imgProps>
              </a:ext>
              <a:ext uri="{28A0092B-C50C-407E-A947-70E740481C1C}">
                <a14:useLocalDpi xmlns:a14="http://schemas.microsoft.com/office/drawing/2010/main"/>
              </a:ext>
            </a:extLst>
          </a:blip>
          <a:srcRect/>
          <a:stretch/>
        </p:blipFill>
        <p:spPr>
          <a:xfrm>
            <a:off x="-3942" y="1930335"/>
            <a:ext cx="3441895" cy="4172150"/>
          </a:xfrm>
          <a:prstGeom prst="rect">
            <a:avLst/>
          </a:prstGeom>
        </p:spPr>
      </p:pic>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35</a:t>
            </a:fld>
            <a:endParaRPr lang="en-US" dirty="0"/>
          </a:p>
        </p:txBody>
      </p:sp>
    </p:spTree>
    <p:extLst>
      <p:ext uri="{BB962C8B-B14F-4D97-AF65-F5344CB8AC3E}">
        <p14:creationId xmlns:p14="http://schemas.microsoft.com/office/powerpoint/2010/main" val="133988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214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58367" y="810638"/>
            <a:ext cx="3379588" cy="1119698"/>
          </a:xfrm>
        </p:spPr>
        <p:txBody>
          <a:bodyPr>
            <a:normAutofit fontScale="90000"/>
          </a:bodyPr>
          <a:lstStyle/>
          <a:p>
            <a:r>
              <a:rPr lang="en-US" b="1" dirty="0"/>
              <a:t>Safety Supervision Scanning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868680"/>
            <a:ext cx="7944877" cy="5120639"/>
          </a:xfrm>
        </p:spPr>
        <p:txBody>
          <a:bodyPr anchor="t">
            <a:normAutofit fontScale="92500" lnSpcReduction="10000"/>
          </a:bodyPr>
          <a:lstStyle/>
          <a:p>
            <a:pPr marL="0" indent="0">
              <a:lnSpc>
                <a:spcPct val="100000"/>
              </a:lnSpc>
              <a:spcBef>
                <a:spcPts val="600"/>
              </a:spcBef>
              <a:spcAft>
                <a:spcPts val="600"/>
              </a:spcAft>
              <a:buNone/>
            </a:pPr>
            <a:r>
              <a:rPr lang="en-US" altLang="en-US" sz="3000" b="1" dirty="0"/>
              <a:t>Supervision Zones</a:t>
            </a:r>
          </a:p>
          <a:p>
            <a:pPr marL="540000" lvl="0" indent="-360000">
              <a:lnSpc>
                <a:spcPct val="100000"/>
              </a:lnSpc>
              <a:spcBef>
                <a:spcPts val="600"/>
              </a:spcBef>
              <a:spcAft>
                <a:spcPts val="600"/>
              </a:spcAft>
              <a:buFont typeface="Arial" panose="020B0604020202020204" pitchFamily="34" charset="0"/>
              <a:buChar char="•"/>
            </a:pPr>
            <a:r>
              <a:rPr lang="en-US" sz="2800" dirty="0"/>
              <a:t>Designated area of supervised water scan and </a:t>
            </a:r>
            <a:r>
              <a:rPr lang="en-US" sz="2800" dirty="0" smtClean="0"/>
              <a:t>observe</a:t>
            </a:r>
            <a:endParaRPr lang="en-CA" sz="2800" dirty="0"/>
          </a:p>
          <a:p>
            <a:pPr marL="540000" lvl="0" indent="-360000">
              <a:lnSpc>
                <a:spcPct val="100000"/>
              </a:lnSpc>
              <a:spcBef>
                <a:spcPts val="600"/>
              </a:spcBef>
              <a:spcAft>
                <a:spcPts val="600"/>
              </a:spcAft>
              <a:buFont typeface="Arial" panose="020B0604020202020204" pitchFamily="34" charset="0"/>
              <a:buChar char="•"/>
            </a:pPr>
            <a:r>
              <a:rPr lang="en-US" sz="2800" dirty="0"/>
              <a:t>Usually set out based on factors such as potential hazards, blind spots number of swimmers, and type of activities going on in the pool</a:t>
            </a:r>
            <a:endParaRPr lang="en-CA" sz="2800" dirty="0"/>
          </a:p>
          <a:p>
            <a:pPr marL="540000" lvl="0" indent="-360000">
              <a:lnSpc>
                <a:spcPct val="100000"/>
              </a:lnSpc>
              <a:spcBef>
                <a:spcPts val="600"/>
              </a:spcBef>
              <a:spcAft>
                <a:spcPts val="600"/>
              </a:spcAft>
              <a:buFont typeface="Arial" panose="020B0604020202020204" pitchFamily="34" charset="0"/>
              <a:buChar char="•"/>
            </a:pPr>
            <a:r>
              <a:rPr lang="en-US" sz="2800" dirty="0"/>
              <a:t>Set out by supervisory staff (guards may recommend modification) based on factors such as number of lifeguards available, blind spots, patron </a:t>
            </a:r>
            <a:r>
              <a:rPr lang="en-CA" sz="2800" dirty="0"/>
              <a:t>behaviour</a:t>
            </a:r>
            <a:r>
              <a:rPr lang="en-US" sz="2800" dirty="0"/>
              <a:t>, etc.</a:t>
            </a:r>
            <a:endParaRPr lang="en-CA" sz="2800" dirty="0"/>
          </a:p>
          <a:p>
            <a:pPr marL="540000" lvl="0" indent="-360000">
              <a:lnSpc>
                <a:spcPct val="100000"/>
              </a:lnSpc>
              <a:spcBef>
                <a:spcPts val="600"/>
              </a:spcBef>
              <a:spcAft>
                <a:spcPts val="600"/>
              </a:spcAft>
              <a:buFont typeface="Arial" panose="020B0604020202020204" pitchFamily="34" charset="0"/>
              <a:buChar char="•"/>
            </a:pPr>
            <a:r>
              <a:rPr lang="en-US" sz="2800" dirty="0"/>
              <a:t>Elevated stations vs. ground patrols </a:t>
            </a:r>
            <a:br>
              <a:rPr lang="en-US" sz="2800" dirty="0"/>
            </a:br>
            <a:r>
              <a:rPr lang="en-US" sz="2800" dirty="0"/>
              <a:t>(roving lifeguards)</a:t>
            </a:r>
            <a:endParaRPr lang="en-CA" sz="2800" dirty="0"/>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195405"/>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Alert Ch. 2; </a:t>
            </a:r>
            <a:br>
              <a:rPr lang="en-US" altLang="en-US" sz="1600" b="1" dirty="0">
                <a:solidFill>
                  <a:schemeClr val="accent1"/>
                </a:solidFill>
              </a:rPr>
            </a:br>
            <a:r>
              <a:rPr lang="en-US" altLang="en-US" sz="1600" b="1" dirty="0">
                <a:solidFill>
                  <a:schemeClr val="accent1"/>
                </a:solidFill>
              </a:rPr>
              <a:t>Alert Insert</a:t>
            </a:r>
          </a:p>
        </p:txBody>
      </p:sp>
      <p:pic>
        <p:nvPicPr>
          <p:cNvPr id="1026" name="Picture 2">
            <a:extLst>
              <a:ext uri="{FF2B5EF4-FFF2-40B4-BE49-F238E27FC236}">
                <a16:creationId xmlns:a16="http://schemas.microsoft.com/office/drawing/2014/main" id="{E1E1D2B5-4C51-40D0-9F98-6763DD8EDFD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38"/>
          <a:stretch/>
        </p:blipFill>
        <p:spPr bwMode="auto">
          <a:xfrm>
            <a:off x="-3942" y="1903733"/>
            <a:ext cx="3441897" cy="4198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36</a:t>
            </a:fld>
            <a:endParaRPr lang="en-US" dirty="0"/>
          </a:p>
        </p:txBody>
      </p:sp>
    </p:spTree>
    <p:extLst>
      <p:ext uri="{BB962C8B-B14F-4D97-AF65-F5344CB8AC3E}">
        <p14:creationId xmlns:p14="http://schemas.microsoft.com/office/powerpoint/2010/main" val="886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195405"/>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Alert Ch. 2; </a:t>
            </a:r>
            <a:br>
              <a:rPr lang="en-US" altLang="en-US" sz="1600" b="1" dirty="0">
                <a:solidFill>
                  <a:schemeClr val="accent1"/>
                </a:solidFill>
              </a:rPr>
            </a:br>
            <a:r>
              <a:rPr lang="en-US" altLang="en-US" sz="1600" b="1" dirty="0">
                <a:solidFill>
                  <a:schemeClr val="accent1"/>
                </a:solidFill>
              </a:rPr>
              <a:t>Alert Insert</a:t>
            </a:r>
          </a:p>
        </p:txBody>
      </p:sp>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37</a:t>
            </a:fld>
            <a:endParaRPr lang="en-US" dirty="0"/>
          </a:p>
        </p:txBody>
      </p:sp>
      <p:pic>
        <p:nvPicPr>
          <p:cNvPr id="6" name="Picture 5">
            <a:extLst>
              <a:ext uri="{FF2B5EF4-FFF2-40B4-BE49-F238E27FC236}">
                <a16:creationId xmlns:a16="http://schemas.microsoft.com/office/drawing/2014/main" id="{1B2CDEA5-F341-4075-B247-5FD7DB5834A8}"/>
              </a:ext>
            </a:extLst>
          </p:cNvPr>
          <p:cNvPicPr>
            <a:picLocks noChangeAspect="1"/>
          </p:cNvPicPr>
          <p:nvPr/>
        </p:nvPicPr>
        <p:blipFill>
          <a:blip r:embed="rId3"/>
          <a:srcRect/>
          <a:stretch/>
        </p:blipFill>
        <p:spPr>
          <a:xfrm>
            <a:off x="4139470" y="768708"/>
            <a:ext cx="7094110" cy="532058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E12F8E7-5D14-3A4B-8D9B-AA487C9C3EF3}"/>
              </a:ext>
            </a:extLst>
          </p:cNvPr>
          <p:cNvSpPr txBox="1"/>
          <p:nvPr/>
        </p:nvSpPr>
        <p:spPr>
          <a:xfrm>
            <a:off x="24931" y="863841"/>
            <a:ext cx="3341692" cy="830997"/>
          </a:xfrm>
          <a:prstGeom prst="rect">
            <a:avLst/>
          </a:prstGeom>
          <a:solidFill>
            <a:srgbClr val="0F6FC6"/>
          </a:solidFill>
        </p:spPr>
        <p:txBody>
          <a:bodyPr wrap="square" rtlCol="0">
            <a:spAutoFit/>
          </a:bodyPr>
          <a:lstStyle/>
          <a:p>
            <a:r>
              <a:rPr lang="en-CA" sz="2400" b="1" dirty="0">
                <a:solidFill>
                  <a:schemeClr val="bg1"/>
                </a:solidFill>
              </a:rPr>
              <a:t>Lifeguard Position and Supervision Zones</a:t>
            </a:r>
          </a:p>
        </p:txBody>
      </p:sp>
      <p:pic>
        <p:nvPicPr>
          <p:cNvPr id="10" name="Picture 9" descr="A child swimming in a pool of water&#10;&#10;Description automatically generated">
            <a:extLst>
              <a:ext uri="{FF2B5EF4-FFF2-40B4-BE49-F238E27FC236}">
                <a16:creationId xmlns:a16="http://schemas.microsoft.com/office/drawing/2014/main" id="{FC16DA10-8743-BE44-BB2A-AE60A64BF92B}"/>
              </a:ext>
            </a:extLst>
          </p:cNvPr>
          <p:cNvPicPr>
            <a:picLocks noChangeAspect="1"/>
          </p:cNvPicPr>
          <p:nvPr/>
        </p:nvPicPr>
        <p:blipFill rotWithShape="1">
          <a:blip r:embed="rId4" cstate="email">
            <a:alphaModFix amt="25000"/>
            <a:extLst>
              <a:ext uri="{BEBA8EAE-BF5A-486C-A8C5-ECC9F3942E4B}">
                <a14:imgProps xmlns:a14="http://schemas.microsoft.com/office/drawing/2010/main">
                  <a14:imgLayer r:embed="rId5">
                    <a14:imgEffect>
                      <a14:sharpenSoften amount="84000"/>
                    </a14:imgEffect>
                    <a14:imgEffect>
                      <a14:saturation sat="188000"/>
                    </a14:imgEffect>
                    <a14:imgEffect>
                      <a14:brightnessContrast bright="10000" contrast="-10000"/>
                    </a14:imgEffect>
                  </a14:imgLayer>
                </a14:imgProps>
              </a:ext>
              <a:ext uri="{28A0092B-C50C-407E-A947-70E740481C1C}">
                <a14:useLocalDpi xmlns:a14="http://schemas.microsoft.com/office/drawing/2010/main"/>
              </a:ext>
            </a:extLst>
          </a:blip>
          <a:srcRect/>
          <a:stretch/>
        </p:blipFill>
        <p:spPr>
          <a:xfrm>
            <a:off x="-3942" y="1742536"/>
            <a:ext cx="3441895" cy="4357473"/>
          </a:xfrm>
          <a:prstGeom prst="rect">
            <a:avLst/>
          </a:prstGeom>
        </p:spPr>
      </p:pic>
      <p:sp>
        <p:nvSpPr>
          <p:cNvPr id="11" name="Title 7">
            <a:extLst>
              <a:ext uri="{FF2B5EF4-FFF2-40B4-BE49-F238E27FC236}">
                <a16:creationId xmlns:a16="http://schemas.microsoft.com/office/drawing/2014/main" id="{A8CF181A-D87E-0843-9C5E-EEC2D853DFF2}"/>
              </a:ext>
            </a:extLst>
          </p:cNvPr>
          <p:cNvSpPr>
            <a:spLocks noGrp="1"/>
          </p:cNvSpPr>
          <p:nvPr>
            <p:ph type="title"/>
          </p:nvPr>
        </p:nvSpPr>
        <p:spPr>
          <a:xfrm>
            <a:off x="117491" y="1852579"/>
            <a:ext cx="3199028" cy="3938026"/>
          </a:xfrm>
        </p:spPr>
        <p:txBody>
          <a:bodyPr>
            <a:normAutofit/>
          </a:bodyPr>
          <a:lstStyle/>
          <a:p>
            <a:pPr>
              <a:lnSpc>
                <a:spcPct val="100000"/>
              </a:lnSpc>
              <a:spcBef>
                <a:spcPts val="600"/>
              </a:spcBef>
              <a:spcAft>
                <a:spcPts val="600"/>
              </a:spcAft>
            </a:pPr>
            <a:r>
              <a:rPr lang="en-CA" sz="2400" b="1" dirty="0"/>
              <a:t>Positioning of Guards:</a:t>
            </a:r>
            <a:br>
              <a:rPr lang="en-CA" sz="2400" b="1" dirty="0"/>
            </a:br>
            <a:r>
              <a:rPr lang="en-CA" sz="2400" b="1" dirty="0"/>
              <a:t>- Sight lines</a:t>
            </a:r>
            <a:br>
              <a:rPr lang="en-CA" sz="2400" b="1" dirty="0"/>
            </a:br>
            <a:r>
              <a:rPr lang="en-CA" sz="2400" b="1" dirty="0"/>
              <a:t>- Elevated stations</a:t>
            </a:r>
            <a:br>
              <a:rPr lang="en-CA" sz="2400" b="1" dirty="0"/>
            </a:br>
            <a:r>
              <a:rPr lang="en-CA" sz="2400" b="1" dirty="0"/>
              <a:t>- Ground-level patrols</a:t>
            </a:r>
            <a:br>
              <a:rPr lang="en-CA" sz="2400" b="1" dirty="0"/>
            </a:br>
            <a:r>
              <a:rPr lang="en-CA" sz="2400" b="1" dirty="0"/>
              <a:t>- Rotations and breaks</a:t>
            </a:r>
            <a:br>
              <a:rPr lang="en-CA" sz="2400" b="1" dirty="0"/>
            </a:br>
            <a:r>
              <a:rPr lang="en-CA" sz="2400" b="1" dirty="0"/>
              <a:t>- Shifting to cover</a:t>
            </a:r>
            <a:br>
              <a:rPr lang="en-CA" sz="2400" b="1" dirty="0"/>
            </a:br>
            <a:r>
              <a:rPr lang="en-CA" sz="2400" b="1" dirty="0"/>
              <a:t>- Special features</a:t>
            </a:r>
            <a:br>
              <a:rPr lang="en-CA" sz="2400" b="1" dirty="0"/>
            </a:br>
            <a:r>
              <a:rPr lang="en-CA" sz="2400" b="1" dirty="0"/>
              <a:t>   (ex. diving board)</a:t>
            </a:r>
            <a:r>
              <a:rPr lang="en-CA" dirty="0"/>
              <a:t/>
            </a:r>
            <a:br>
              <a:rPr lang="en-CA" dirty="0"/>
            </a:br>
            <a:endParaRPr lang="en-CA" dirty="0"/>
          </a:p>
        </p:txBody>
      </p:sp>
    </p:spTree>
    <p:extLst>
      <p:ext uri="{BB962C8B-B14F-4D97-AF65-F5344CB8AC3E}">
        <p14:creationId xmlns:p14="http://schemas.microsoft.com/office/powerpoint/2010/main" val="217121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lert Cov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911927"/>
            <a:ext cx="3437954" cy="4190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lert Cov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911927"/>
            <a:ext cx="3437954" cy="41905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58366" y="810638"/>
            <a:ext cx="3379587" cy="1119698"/>
          </a:xfrm>
        </p:spPr>
        <p:txBody>
          <a:bodyPr>
            <a:normAutofit fontScale="90000"/>
          </a:bodyPr>
          <a:lstStyle/>
          <a:p>
            <a:r>
              <a:rPr lang="en-US" b="1" dirty="0"/>
              <a:t>Safety Supervision Scanning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810638"/>
            <a:ext cx="8289453" cy="5910838"/>
          </a:xfrm>
        </p:spPr>
        <p:txBody>
          <a:bodyPr anchor="t">
            <a:noAutofit/>
          </a:bodyPr>
          <a:lstStyle/>
          <a:p>
            <a:pPr marL="0" indent="0">
              <a:lnSpc>
                <a:spcPct val="100000"/>
              </a:lnSpc>
              <a:spcBef>
                <a:spcPts val="600"/>
              </a:spcBef>
              <a:spcAft>
                <a:spcPts val="600"/>
              </a:spcAft>
              <a:buNone/>
            </a:pPr>
            <a:r>
              <a:rPr lang="en-US" altLang="en-US" sz="2800" b="1" dirty="0"/>
              <a:t>How to Scan</a:t>
            </a:r>
          </a:p>
          <a:p>
            <a:pPr marL="540000" lvl="0" indent="-360000">
              <a:lnSpc>
                <a:spcPct val="100000"/>
              </a:lnSpc>
              <a:spcBef>
                <a:spcPts val="300"/>
              </a:spcBef>
              <a:spcAft>
                <a:spcPts val="600"/>
              </a:spcAft>
            </a:pPr>
            <a:r>
              <a:rPr lang="en-US" dirty="0"/>
              <a:t>Systematic visual (with eyes) sweeps of a given zone of coverage (encourage head movement to ensure that they are not using peripheral visions).</a:t>
            </a:r>
          </a:p>
          <a:p>
            <a:pPr marL="540000" indent="-360000">
              <a:lnSpc>
                <a:spcPct val="100000"/>
              </a:lnSpc>
              <a:spcBef>
                <a:spcPts val="300"/>
              </a:spcBef>
              <a:spcAft>
                <a:spcPts val="600"/>
              </a:spcAft>
            </a:pPr>
            <a:r>
              <a:rPr lang="en-US" dirty="0"/>
              <a:t>Use peripheral vision to detect movement.</a:t>
            </a:r>
            <a:endParaRPr lang="en-CA" dirty="0"/>
          </a:p>
          <a:p>
            <a:pPr marL="540000" lvl="0" indent="-360000">
              <a:lnSpc>
                <a:spcPct val="100000"/>
              </a:lnSpc>
              <a:spcBef>
                <a:spcPts val="300"/>
              </a:spcBef>
              <a:spcAft>
                <a:spcPts val="600"/>
              </a:spcAft>
            </a:pPr>
            <a:r>
              <a:rPr lang="en-US" dirty="0"/>
              <a:t>Scan of a zone should not be faster than 10 sec. &amp; no longer than 30 sec.</a:t>
            </a:r>
            <a:endParaRPr lang="en-CA" dirty="0"/>
          </a:p>
          <a:p>
            <a:pPr marL="540000" lvl="0" indent="-360000">
              <a:lnSpc>
                <a:spcPct val="100000"/>
              </a:lnSpc>
              <a:spcBef>
                <a:spcPts val="300"/>
              </a:spcBef>
              <a:spcAft>
                <a:spcPts val="600"/>
              </a:spcAft>
            </a:pPr>
            <a:r>
              <a:rPr lang="en-US" dirty="0"/>
              <a:t>Scan the pool bottom first, then the surface.</a:t>
            </a:r>
            <a:endParaRPr lang="en-CA" dirty="0"/>
          </a:p>
          <a:p>
            <a:pPr marL="540000" lvl="0" indent="-360000">
              <a:lnSpc>
                <a:spcPct val="100000"/>
              </a:lnSpc>
              <a:spcBef>
                <a:spcPts val="300"/>
              </a:spcBef>
              <a:spcAft>
                <a:spcPts val="600"/>
              </a:spcAft>
            </a:pPr>
            <a:r>
              <a:rPr lang="en-US" dirty="0"/>
              <a:t>Focus on people and what they are doing. Make eye contact, watch face.</a:t>
            </a:r>
          </a:p>
          <a:p>
            <a:pPr marL="540000" lvl="0" indent="-360000">
              <a:lnSpc>
                <a:spcPct val="100000"/>
              </a:lnSpc>
              <a:spcBef>
                <a:spcPts val="300"/>
              </a:spcBef>
              <a:spcAft>
                <a:spcPts val="600"/>
              </a:spcAft>
            </a:pPr>
            <a:r>
              <a:rPr lang="en-US" dirty="0"/>
              <a:t>Look and listen for the unusual.</a:t>
            </a:r>
          </a:p>
          <a:p>
            <a:pPr marL="540000" lvl="0" indent="-360000">
              <a:lnSpc>
                <a:spcPct val="100000"/>
              </a:lnSpc>
              <a:spcBef>
                <a:spcPts val="300"/>
              </a:spcBef>
              <a:spcAft>
                <a:spcPts val="600"/>
              </a:spcAft>
            </a:pPr>
            <a:r>
              <a:rPr lang="en-US" dirty="0"/>
              <a:t>Avoid staring fixedly at the same thing. Give your eyes a break by focusing momentarily on some distant object or the horizon.</a:t>
            </a:r>
          </a:p>
          <a:p>
            <a:pPr marL="540000" lvl="0" indent="-360000">
              <a:lnSpc>
                <a:spcPct val="100000"/>
              </a:lnSpc>
              <a:spcBef>
                <a:spcPts val="300"/>
              </a:spcBef>
              <a:spcAft>
                <a:spcPts val="600"/>
              </a:spcAft>
            </a:pPr>
            <a:r>
              <a:rPr lang="en-US" dirty="0"/>
              <a:t>Never stop scanning when speaking with a patron.</a:t>
            </a:r>
          </a:p>
          <a:p>
            <a:pPr marL="540000" lvl="0" indent="-360000">
              <a:lnSpc>
                <a:spcPct val="100000"/>
              </a:lnSpc>
              <a:spcBef>
                <a:spcPts val="300"/>
              </a:spcBef>
              <a:spcAft>
                <a:spcPts val="600"/>
              </a:spcAft>
            </a:pPr>
            <a:r>
              <a:rPr lang="en-US" dirty="0"/>
              <a:t>In outdoor facilities, monitor changes in environmental conditions </a:t>
            </a:r>
            <a:br>
              <a:rPr lang="en-US" dirty="0"/>
            </a:br>
            <a:r>
              <a:rPr lang="en-US" dirty="0"/>
              <a:t>for impact on patron behaviour and safety.</a:t>
            </a:r>
            <a:endParaRPr lang="en-CA" dirty="0"/>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195405"/>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Alert Ch. 2, 3; </a:t>
            </a:r>
            <a:br>
              <a:rPr lang="en-US" altLang="en-US" sz="1600" b="1" dirty="0">
                <a:solidFill>
                  <a:schemeClr val="accent1"/>
                </a:solidFill>
              </a:rPr>
            </a:br>
            <a:r>
              <a:rPr lang="en-US" altLang="en-US" sz="1600" b="1" dirty="0">
                <a:solidFill>
                  <a:schemeClr val="accent1"/>
                </a:solidFill>
              </a:rPr>
              <a:t>Alert Insert</a:t>
            </a:r>
          </a:p>
        </p:txBody>
      </p:sp>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38</a:t>
            </a:fld>
            <a:endParaRPr lang="en-US" dirty="0"/>
          </a:p>
        </p:txBody>
      </p:sp>
    </p:spTree>
    <p:extLst>
      <p:ext uri="{BB962C8B-B14F-4D97-AF65-F5344CB8AC3E}">
        <p14:creationId xmlns:p14="http://schemas.microsoft.com/office/powerpoint/2010/main" val="169023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2149"/>
          </a:xfrm>
          <a:prstGeom prst="rect">
            <a:avLst/>
          </a:prstGeom>
          <a:solidFill>
            <a:srgbClr val="0F6FC6"/>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195405"/>
            <a:ext cx="3441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Alert Ch. 2, 3, 12</a:t>
            </a:r>
          </a:p>
        </p:txBody>
      </p:sp>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39</a:t>
            </a:fld>
            <a:endParaRPr lang="en-US" dirty="0"/>
          </a:p>
        </p:txBody>
      </p:sp>
      <p:sp>
        <p:nvSpPr>
          <p:cNvPr id="14" name="TextBox 13">
            <a:extLst>
              <a:ext uri="{FF2B5EF4-FFF2-40B4-BE49-F238E27FC236}">
                <a16:creationId xmlns:a16="http://schemas.microsoft.com/office/drawing/2014/main" id="{7D31FE13-1327-49F3-A4CA-45197747E732}"/>
              </a:ext>
            </a:extLst>
          </p:cNvPr>
          <p:cNvSpPr txBox="1"/>
          <p:nvPr/>
        </p:nvSpPr>
        <p:spPr>
          <a:xfrm>
            <a:off x="96261" y="757991"/>
            <a:ext cx="3341693" cy="954107"/>
          </a:xfrm>
          <a:prstGeom prst="rect">
            <a:avLst/>
          </a:prstGeom>
          <a:solidFill>
            <a:srgbClr val="0F6FC6"/>
          </a:solidFill>
        </p:spPr>
        <p:txBody>
          <a:bodyPr wrap="square" rtlCol="0">
            <a:spAutoFit/>
          </a:bodyPr>
          <a:lstStyle/>
          <a:p>
            <a:r>
              <a:rPr lang="en-CA" sz="2800" b="1" dirty="0">
                <a:solidFill>
                  <a:schemeClr val="bg1"/>
                </a:solidFill>
              </a:rPr>
              <a:t>Pool vs. Waterfront Visibility</a:t>
            </a:r>
          </a:p>
        </p:txBody>
      </p:sp>
      <p:pic>
        <p:nvPicPr>
          <p:cNvPr id="1027" name="Picture 3">
            <a:extLst>
              <a:ext uri="{FF2B5EF4-FFF2-40B4-BE49-F238E27FC236}">
                <a16:creationId xmlns:a16="http://schemas.microsoft.com/office/drawing/2014/main" id="{CDF1EC77-92A7-4DD5-A577-9F8988E03F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661541" y="619432"/>
            <a:ext cx="6273936" cy="5076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a:extLst>
              <a:ext uri="{FF2B5EF4-FFF2-40B4-BE49-F238E27FC236}">
                <a16:creationId xmlns:a16="http://schemas.microsoft.com/office/drawing/2014/main" id="{6B3CB195-ABD0-4356-9758-16FB4FAC21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805018"/>
            <a:ext cx="5414835" cy="4308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895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Why Update?</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601719" y="748145"/>
            <a:ext cx="7926252" cy="5645867"/>
          </a:xfrm>
        </p:spPr>
        <p:txBody>
          <a:bodyPr anchor="t">
            <a:normAutofit/>
          </a:bodyPr>
          <a:lstStyle/>
          <a:p>
            <a:pPr marL="0" indent="0">
              <a:lnSpc>
                <a:spcPct val="100000"/>
              </a:lnSpc>
              <a:spcBef>
                <a:spcPts val="600"/>
              </a:spcBef>
              <a:spcAft>
                <a:spcPts val="600"/>
              </a:spcAft>
              <a:buNone/>
            </a:pPr>
            <a:r>
              <a:rPr lang="en-US" altLang="en-US" sz="3000" b="1" dirty="0"/>
              <a:t>The Lifesaving Society updated its Bronze medal awards:</a:t>
            </a:r>
          </a:p>
          <a:p>
            <a:pPr marL="540000" lvl="1" indent="-360000">
              <a:lnSpc>
                <a:spcPct val="100000"/>
              </a:lnSpc>
              <a:spcBef>
                <a:spcPts val="1200"/>
              </a:spcBef>
              <a:spcAft>
                <a:spcPts val="600"/>
              </a:spcAft>
              <a:buFont typeface="Arial" panose="020B0604020202020204" pitchFamily="34" charset="0"/>
              <a:buChar char="•"/>
            </a:pPr>
            <a:r>
              <a:rPr lang="en-US" altLang="en-US" sz="2600" dirty="0"/>
              <a:t>To reflect the Society’s current research into drowning in Canada.</a:t>
            </a:r>
          </a:p>
          <a:p>
            <a:pPr marL="540000" lvl="1" indent="-360000">
              <a:lnSpc>
                <a:spcPct val="100000"/>
              </a:lnSpc>
              <a:spcBef>
                <a:spcPts val="1200"/>
              </a:spcBef>
              <a:spcAft>
                <a:spcPts val="600"/>
              </a:spcAft>
              <a:buFont typeface="Arial" panose="020B0604020202020204" pitchFamily="34" charset="0"/>
              <a:buChar char="•"/>
            </a:pPr>
            <a:r>
              <a:rPr lang="en-US" altLang="en-US" sz="2600" dirty="0"/>
              <a:t>To focus on the four components of a successful water rescue: skills, knowledge, fitness and judgment.</a:t>
            </a:r>
          </a:p>
          <a:p>
            <a:pPr marL="540000" lvl="1" indent="-360000">
              <a:lnSpc>
                <a:spcPct val="100000"/>
              </a:lnSpc>
              <a:spcBef>
                <a:spcPts val="1200"/>
              </a:spcBef>
              <a:spcAft>
                <a:spcPts val="600"/>
              </a:spcAft>
              <a:buFont typeface="Arial" panose="020B0604020202020204" pitchFamily="34" charset="0"/>
              <a:buChar char="•"/>
            </a:pPr>
            <a:r>
              <a:rPr lang="en-US" altLang="en-US" sz="2600" dirty="0"/>
              <a:t>To improve skills progressions for a logical and seamless flow into National Lifeguard.</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sp>
        <p:nvSpPr>
          <p:cNvPr id="4" name="Slide Number Placeholder 3">
            <a:extLst>
              <a:ext uri="{FF2B5EF4-FFF2-40B4-BE49-F238E27FC236}">
                <a16:creationId xmlns:a16="http://schemas.microsoft.com/office/drawing/2014/main" id="{2C084FDC-C4B5-4E68-A12D-ABC0739B9E7B}"/>
              </a:ext>
            </a:extLst>
          </p:cNvPr>
          <p:cNvSpPr>
            <a:spLocks noGrp="1"/>
          </p:cNvSpPr>
          <p:nvPr>
            <p:ph type="sldNum" sz="quarter" idx="12"/>
          </p:nvPr>
        </p:nvSpPr>
        <p:spPr/>
        <p:txBody>
          <a:bodyPr/>
          <a:lstStyle/>
          <a:p>
            <a:fld id="{4F20DB08-2ACB-4843-8509-A2C126A4DF2B}" type="slidenum">
              <a:rPr lang="en-US" smtClean="0"/>
              <a:t>4</a:t>
            </a:fld>
            <a:endParaRPr lang="en-US" dirty="0"/>
          </a:p>
        </p:txBody>
      </p:sp>
    </p:spTree>
    <p:extLst>
      <p:ext uri="{BB962C8B-B14F-4D97-AF65-F5344CB8AC3E}">
        <p14:creationId xmlns:p14="http://schemas.microsoft.com/office/powerpoint/2010/main" val="372911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214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58366" y="810638"/>
            <a:ext cx="3379589" cy="1119698"/>
          </a:xfrm>
        </p:spPr>
        <p:txBody>
          <a:bodyPr>
            <a:normAutofit fontScale="90000"/>
          </a:bodyPr>
          <a:lstStyle/>
          <a:p>
            <a:r>
              <a:rPr lang="en-US" b="1" dirty="0"/>
              <a:t>Safety Supervision Scanning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445169"/>
            <a:ext cx="7944877" cy="1034716"/>
          </a:xfrm>
        </p:spPr>
        <p:txBody>
          <a:bodyPr>
            <a:normAutofit/>
          </a:bodyPr>
          <a:lstStyle/>
          <a:p>
            <a:pPr marL="0" indent="0">
              <a:lnSpc>
                <a:spcPct val="150000"/>
              </a:lnSpc>
              <a:spcBef>
                <a:spcPts val="600"/>
              </a:spcBef>
              <a:spcAft>
                <a:spcPts val="600"/>
              </a:spcAft>
              <a:buNone/>
            </a:pPr>
            <a:r>
              <a:rPr lang="en-US" altLang="en-US" sz="3000" b="1" dirty="0"/>
              <a:t>Ways to Scan</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195405"/>
            <a:ext cx="344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Bronze Medals Award Guide Supplement; Alert Insert</a:t>
            </a:r>
          </a:p>
        </p:txBody>
      </p:sp>
      <p:pic>
        <p:nvPicPr>
          <p:cNvPr id="1026" name="Picture 2">
            <a:extLst>
              <a:ext uri="{FF2B5EF4-FFF2-40B4-BE49-F238E27FC236}">
                <a16:creationId xmlns:a16="http://schemas.microsoft.com/office/drawing/2014/main" id="{E1E1D2B5-4C51-40D0-9F98-6763DD8EDFD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41" y="1944964"/>
            <a:ext cx="3441897" cy="4157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40</a:t>
            </a:fld>
            <a:endParaRPr lang="en-US" dirty="0"/>
          </a:p>
        </p:txBody>
      </p:sp>
      <p:pic>
        <p:nvPicPr>
          <p:cNvPr id="7" name="Picture 6">
            <a:extLst>
              <a:ext uri="{FF2B5EF4-FFF2-40B4-BE49-F238E27FC236}">
                <a16:creationId xmlns:a16="http://schemas.microsoft.com/office/drawing/2014/main" id="{CF0CBBB4-07CF-4123-AABB-DAD25E7978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4533" y="1930336"/>
            <a:ext cx="7894963" cy="3527186"/>
          </a:xfrm>
          <a:prstGeom prst="rect">
            <a:avLst/>
          </a:prstGeom>
        </p:spPr>
      </p:pic>
    </p:spTree>
    <p:extLst>
      <p:ext uri="{BB962C8B-B14F-4D97-AF65-F5344CB8AC3E}">
        <p14:creationId xmlns:p14="http://schemas.microsoft.com/office/powerpoint/2010/main" val="4211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72149"/>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58367" y="810638"/>
            <a:ext cx="3379590" cy="1119698"/>
          </a:xfrm>
        </p:spPr>
        <p:txBody>
          <a:bodyPr>
            <a:normAutofit fontScale="90000"/>
          </a:bodyPr>
          <a:lstStyle/>
          <a:p>
            <a:r>
              <a:rPr lang="en-US" b="1" dirty="0"/>
              <a:t>Safety Supervision Scanning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810638"/>
            <a:ext cx="7944877" cy="5910837"/>
          </a:xfrm>
        </p:spPr>
        <p:txBody>
          <a:bodyPr anchor="t">
            <a:normAutofit lnSpcReduction="10000"/>
          </a:bodyPr>
          <a:lstStyle/>
          <a:p>
            <a:pPr marL="0" indent="0">
              <a:lnSpc>
                <a:spcPct val="100000"/>
              </a:lnSpc>
              <a:spcBef>
                <a:spcPts val="600"/>
              </a:spcBef>
              <a:spcAft>
                <a:spcPts val="600"/>
              </a:spcAft>
              <a:buNone/>
            </a:pPr>
            <a:r>
              <a:rPr lang="en-US" altLang="en-US" sz="3000" b="1" dirty="0"/>
              <a:t>Recognition and Intervention</a:t>
            </a:r>
          </a:p>
          <a:p>
            <a:pPr marL="540000" indent="-360000">
              <a:lnSpc>
                <a:spcPct val="100000"/>
              </a:lnSpc>
              <a:spcBef>
                <a:spcPts val="600"/>
              </a:spcBef>
              <a:spcAft>
                <a:spcPts val="600"/>
              </a:spcAft>
              <a:buFont typeface="Arial" panose="020B0604020202020204" pitchFamily="34" charset="0"/>
              <a:buChar char="•"/>
            </a:pPr>
            <a:r>
              <a:rPr lang="en-US" altLang="en-US" sz="2600" dirty="0"/>
              <a:t>It is important that lifeguards are able to recognize potential hazards and people in danger, and intervene</a:t>
            </a:r>
          </a:p>
          <a:p>
            <a:pPr marL="540000" indent="-360000">
              <a:lnSpc>
                <a:spcPct val="100000"/>
              </a:lnSpc>
              <a:spcBef>
                <a:spcPts val="600"/>
              </a:spcBef>
              <a:spcAft>
                <a:spcPts val="600"/>
              </a:spcAft>
              <a:buFont typeface="Arial" panose="020B0604020202020204" pitchFamily="34" charset="0"/>
              <a:buChar char="•"/>
            </a:pPr>
            <a:r>
              <a:rPr lang="en-US" altLang="en-US" sz="2600" dirty="0"/>
              <a:t>When an assistant lifeguard notices a hazard they must report it to a lifeguard or supervisor right away</a:t>
            </a:r>
          </a:p>
          <a:p>
            <a:pPr marL="540000" indent="-360000">
              <a:lnSpc>
                <a:spcPct val="100000"/>
              </a:lnSpc>
              <a:spcBef>
                <a:spcPts val="600"/>
              </a:spcBef>
              <a:spcAft>
                <a:spcPts val="600"/>
              </a:spcAft>
              <a:buFont typeface="Arial" panose="020B0604020202020204" pitchFamily="34" charset="0"/>
              <a:buChar char="•"/>
            </a:pPr>
            <a:r>
              <a:rPr lang="en-US" altLang="en-US" sz="2600" dirty="0"/>
              <a:t>The goal of scanning is to trigger the appropriate intervention</a:t>
            </a:r>
          </a:p>
          <a:p>
            <a:pPr marL="540000" indent="-360000">
              <a:lnSpc>
                <a:spcPct val="100000"/>
              </a:lnSpc>
              <a:spcBef>
                <a:spcPts val="600"/>
              </a:spcBef>
              <a:spcAft>
                <a:spcPts val="600"/>
              </a:spcAft>
              <a:buFont typeface="Arial" panose="020B0604020202020204" pitchFamily="34" charset="0"/>
              <a:buChar char="•"/>
            </a:pPr>
            <a:r>
              <a:rPr lang="en-US" altLang="en-US" sz="2600" dirty="0"/>
              <a:t>Some scanning strategies include:</a:t>
            </a:r>
          </a:p>
          <a:p>
            <a:pPr lvl="1">
              <a:lnSpc>
                <a:spcPct val="100000"/>
              </a:lnSpc>
              <a:spcBef>
                <a:spcPts val="600"/>
              </a:spcBef>
              <a:spcAft>
                <a:spcPts val="600"/>
              </a:spcAft>
              <a:buFont typeface="Wingdings" panose="05000000000000000000" pitchFamily="2" charset="2"/>
              <a:buChar char="v"/>
            </a:pPr>
            <a:r>
              <a:rPr lang="en-US" altLang="en-US" sz="2400" dirty="0"/>
              <a:t>Head counting</a:t>
            </a:r>
          </a:p>
          <a:p>
            <a:pPr lvl="1">
              <a:lnSpc>
                <a:spcPct val="100000"/>
              </a:lnSpc>
              <a:spcBef>
                <a:spcPts val="600"/>
              </a:spcBef>
              <a:spcAft>
                <a:spcPts val="600"/>
              </a:spcAft>
              <a:buFont typeface="Wingdings" panose="05000000000000000000" pitchFamily="2" charset="2"/>
              <a:buChar char="v"/>
            </a:pPr>
            <a:r>
              <a:rPr lang="en-US" altLang="en-US" sz="2400" dirty="0"/>
              <a:t>Grouping</a:t>
            </a:r>
          </a:p>
          <a:p>
            <a:pPr lvl="1">
              <a:lnSpc>
                <a:spcPct val="100000"/>
              </a:lnSpc>
              <a:spcBef>
                <a:spcPts val="600"/>
              </a:spcBef>
              <a:spcAft>
                <a:spcPts val="600"/>
              </a:spcAft>
              <a:buFont typeface="Wingdings" panose="05000000000000000000" pitchFamily="2" charset="2"/>
              <a:buChar char="v"/>
            </a:pPr>
            <a:r>
              <a:rPr lang="en-US" altLang="en-US" sz="2400" dirty="0"/>
              <a:t>Mental filing</a:t>
            </a:r>
          </a:p>
          <a:p>
            <a:pPr lvl="1">
              <a:lnSpc>
                <a:spcPct val="100000"/>
              </a:lnSpc>
              <a:spcBef>
                <a:spcPts val="600"/>
              </a:spcBef>
              <a:spcAft>
                <a:spcPts val="600"/>
              </a:spcAft>
              <a:buFont typeface="Wingdings" panose="05000000000000000000" pitchFamily="2" charset="2"/>
              <a:buChar char="v"/>
            </a:pPr>
            <a:r>
              <a:rPr lang="en-US" altLang="en-US" sz="2400" dirty="0"/>
              <a:t>Profile matching</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1" y="6195405"/>
            <a:ext cx="3441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14: Alert Ch. 2, 3</a:t>
            </a:r>
          </a:p>
        </p:txBody>
      </p:sp>
      <p:pic>
        <p:nvPicPr>
          <p:cNvPr id="1026" name="Picture 2">
            <a:extLst>
              <a:ext uri="{FF2B5EF4-FFF2-40B4-BE49-F238E27FC236}">
                <a16:creationId xmlns:a16="http://schemas.microsoft.com/office/drawing/2014/main" id="{E1E1D2B5-4C51-40D0-9F98-6763DD8EDFD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41" y="1930335"/>
            <a:ext cx="3441897" cy="4172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lide Number Placeholder 4">
            <a:extLst>
              <a:ext uri="{FF2B5EF4-FFF2-40B4-BE49-F238E27FC236}">
                <a16:creationId xmlns:a16="http://schemas.microsoft.com/office/drawing/2014/main" id="{6F8CA1ED-2DE8-49BC-A87A-467310DD8892}"/>
              </a:ext>
            </a:extLst>
          </p:cNvPr>
          <p:cNvSpPr>
            <a:spLocks noGrp="1"/>
          </p:cNvSpPr>
          <p:nvPr>
            <p:ph type="sldNum" sz="quarter" idx="12"/>
          </p:nvPr>
        </p:nvSpPr>
        <p:spPr/>
        <p:txBody>
          <a:bodyPr/>
          <a:lstStyle/>
          <a:p>
            <a:fld id="{4F20DB08-2ACB-4843-8509-A2C126A4DF2B}" type="slidenum">
              <a:rPr lang="en-US" smtClean="0"/>
              <a:t>41</a:t>
            </a:fld>
            <a:endParaRPr lang="en-US" dirty="0"/>
          </a:p>
        </p:txBody>
      </p:sp>
    </p:spTree>
    <p:extLst>
      <p:ext uri="{BB962C8B-B14F-4D97-AF65-F5344CB8AC3E}">
        <p14:creationId xmlns:p14="http://schemas.microsoft.com/office/powerpoint/2010/main" val="263571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6566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3940" y="755234"/>
            <a:ext cx="3393785" cy="1113213"/>
          </a:xfrm>
        </p:spPr>
        <p:txBody>
          <a:bodyPr>
            <a:normAutofit/>
          </a:bodyPr>
          <a:lstStyle/>
          <a:p>
            <a:r>
              <a:rPr lang="en-US" sz="3100" b="1" dirty="0"/>
              <a:t>Assistant Lifeguard Situations</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75971" y="755233"/>
            <a:ext cx="8097289" cy="5966241"/>
          </a:xfrm>
        </p:spPr>
        <p:txBody>
          <a:bodyPr anchor="t">
            <a:noAutofit/>
          </a:bodyPr>
          <a:lstStyle/>
          <a:p>
            <a:pPr marL="0" indent="0">
              <a:lnSpc>
                <a:spcPct val="120000"/>
              </a:lnSpc>
              <a:spcBef>
                <a:spcPts val="0"/>
              </a:spcBef>
              <a:spcAft>
                <a:spcPts val="600"/>
              </a:spcAft>
              <a:buNone/>
            </a:pPr>
            <a:r>
              <a:rPr lang="en-US" altLang="en-US" sz="2800" b="1" dirty="0">
                <a:solidFill>
                  <a:srgbClr val="FF0000"/>
                </a:solidFill>
              </a:rPr>
              <a:t>New Bronze Cross Judgment Item</a:t>
            </a:r>
          </a:p>
          <a:p>
            <a:pPr marL="0" indent="0">
              <a:lnSpc>
                <a:spcPct val="100000"/>
              </a:lnSpc>
              <a:spcBef>
                <a:spcPts val="0"/>
              </a:spcBef>
              <a:spcAft>
                <a:spcPts val="600"/>
              </a:spcAft>
              <a:buNone/>
            </a:pPr>
            <a:r>
              <a:rPr lang="en-US" altLang="en-US" sz="2800" b="1" dirty="0"/>
              <a:t>As a member of an assistant lifeguard team, respond to an emergency in a supervised aquatic setting</a:t>
            </a:r>
          </a:p>
          <a:p>
            <a:pPr marL="540000" indent="-360000">
              <a:lnSpc>
                <a:spcPct val="100000"/>
              </a:lnSpc>
              <a:spcBef>
                <a:spcPts val="600"/>
              </a:spcBef>
              <a:spcAft>
                <a:spcPts val="600"/>
              </a:spcAft>
              <a:buFont typeface="Arial" panose="020B0604020202020204" pitchFamily="34" charset="0"/>
              <a:buChar char="•"/>
            </a:pPr>
            <a:r>
              <a:rPr lang="en-US" altLang="en-US" sz="2200" dirty="0"/>
              <a:t>Continuous and systematic scanning</a:t>
            </a:r>
          </a:p>
          <a:p>
            <a:pPr marL="540000" indent="-360000">
              <a:lnSpc>
                <a:spcPct val="100000"/>
              </a:lnSpc>
              <a:spcBef>
                <a:spcPts val="600"/>
              </a:spcBef>
              <a:spcAft>
                <a:spcPts val="600"/>
              </a:spcAft>
              <a:buFont typeface="Arial" panose="020B0604020202020204" pitchFamily="34" charset="0"/>
              <a:buChar char="•"/>
            </a:pPr>
            <a:r>
              <a:rPr lang="en-US" altLang="en-US" sz="2200" dirty="0"/>
              <a:t>Timely recognition and appropriate response</a:t>
            </a:r>
          </a:p>
          <a:p>
            <a:pPr marL="540000" indent="-360000">
              <a:lnSpc>
                <a:spcPct val="100000"/>
              </a:lnSpc>
              <a:spcBef>
                <a:spcPts val="600"/>
              </a:spcBef>
              <a:spcAft>
                <a:spcPts val="600"/>
              </a:spcAft>
              <a:buFont typeface="Arial" panose="020B0604020202020204" pitchFamily="34" charset="0"/>
              <a:buChar char="•"/>
            </a:pPr>
            <a:r>
              <a:rPr lang="en-US" altLang="en-US" sz="2200" dirty="0"/>
              <a:t>Effective communication with lifeguards, victim(s), patrons</a:t>
            </a:r>
          </a:p>
          <a:p>
            <a:pPr marL="540000" indent="-360000">
              <a:lnSpc>
                <a:spcPct val="100000"/>
              </a:lnSpc>
              <a:spcBef>
                <a:spcPts val="600"/>
              </a:spcBef>
              <a:spcAft>
                <a:spcPts val="600"/>
              </a:spcAft>
              <a:buFont typeface="Arial" panose="020B0604020202020204" pitchFamily="34" charset="0"/>
              <a:buChar char="•"/>
            </a:pPr>
            <a:r>
              <a:rPr lang="en-US" altLang="en-US" sz="2200" dirty="0"/>
              <a:t>Appropriate first aid treatment, EMS activation</a:t>
            </a:r>
          </a:p>
          <a:p>
            <a:pPr lvl="1">
              <a:lnSpc>
                <a:spcPct val="120000"/>
              </a:lnSpc>
              <a:spcBef>
                <a:spcPts val="600"/>
              </a:spcBef>
              <a:spcAft>
                <a:spcPts val="600"/>
              </a:spcAft>
              <a:buFont typeface="Wingdings" panose="05000000000000000000" pitchFamily="2" charset="2"/>
              <a:buChar char="v"/>
            </a:pPr>
            <a:r>
              <a:rPr lang="en-US" altLang="en-US" sz="2000" dirty="0"/>
              <a:t>  Victim types: e.g. weak or tired swimmer, distressed non-swimmer, unconscious victim, injured victim, spinal injury, non-breathing victim</a:t>
            </a:r>
          </a:p>
          <a:p>
            <a:pPr marL="540000" indent="-360000">
              <a:lnSpc>
                <a:spcPct val="100000"/>
              </a:lnSpc>
              <a:spcBef>
                <a:spcPts val="600"/>
              </a:spcBef>
              <a:spcAft>
                <a:spcPts val="600"/>
              </a:spcAft>
              <a:buFont typeface="Arial" panose="020B0604020202020204" pitchFamily="34" charset="0"/>
              <a:buChar char="•"/>
            </a:pPr>
            <a:r>
              <a:rPr lang="en-US" altLang="en-US" sz="2200" dirty="0"/>
              <a:t>Continued safety supervision throughout</a:t>
            </a:r>
          </a:p>
          <a:p>
            <a:pPr marL="540000" indent="-360000">
              <a:lnSpc>
                <a:spcPct val="100000"/>
              </a:lnSpc>
              <a:spcBef>
                <a:spcPts val="600"/>
              </a:spcBef>
              <a:spcAft>
                <a:spcPts val="600"/>
              </a:spcAft>
              <a:buFont typeface="Arial" panose="020B0604020202020204" pitchFamily="34" charset="0"/>
              <a:buChar char="•"/>
            </a:pPr>
            <a:r>
              <a:rPr lang="en-US" altLang="en-US" sz="2200" dirty="0"/>
              <a:t>Concern for good public relations</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0" y="6219777"/>
            <a:ext cx="3605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17: CLM Ch. 4, 7.2, 7.5, 8, 9.3 Alert Ch. 2, 3</a:t>
            </a:r>
          </a:p>
        </p:txBody>
      </p:sp>
      <p:pic>
        <p:nvPicPr>
          <p:cNvPr id="6" name="Picture 5" descr="A person swimming in a pool of water&#10;&#10;Description automatically generated">
            <a:extLst>
              <a:ext uri="{FF2B5EF4-FFF2-40B4-BE49-F238E27FC236}">
                <a16:creationId xmlns:a16="http://schemas.microsoft.com/office/drawing/2014/main" id="{1B222443-771F-C54A-B1AA-66FD7883FDC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157000"/>
                    </a14:imgEffect>
                    <a14:imgEffect>
                      <a14:brightnessContrast bright="8000"/>
                    </a14:imgEffect>
                  </a14:imgLayer>
                </a14:imgProps>
              </a:ext>
              <a:ext uri="{28A0092B-C50C-407E-A947-70E740481C1C}">
                <a14:useLocalDpi xmlns:a14="http://schemas.microsoft.com/office/drawing/2010/main"/>
              </a:ext>
            </a:extLst>
          </a:blip>
          <a:srcRect/>
          <a:stretch/>
        </p:blipFill>
        <p:spPr>
          <a:xfrm>
            <a:off x="0" y="1930336"/>
            <a:ext cx="3437956" cy="4165664"/>
          </a:xfrm>
          <a:prstGeom prst="rect">
            <a:avLst/>
          </a:prstGeom>
        </p:spPr>
      </p:pic>
      <p:sp>
        <p:nvSpPr>
          <p:cNvPr id="5" name="Slide Number Placeholder 4">
            <a:extLst>
              <a:ext uri="{FF2B5EF4-FFF2-40B4-BE49-F238E27FC236}">
                <a16:creationId xmlns:a16="http://schemas.microsoft.com/office/drawing/2014/main" id="{9D79C581-E772-4C8A-8ADF-EEAF5FDADEF8}"/>
              </a:ext>
            </a:extLst>
          </p:cNvPr>
          <p:cNvSpPr>
            <a:spLocks noGrp="1"/>
          </p:cNvSpPr>
          <p:nvPr>
            <p:ph type="sldNum" sz="quarter" idx="12"/>
          </p:nvPr>
        </p:nvSpPr>
        <p:spPr/>
        <p:txBody>
          <a:bodyPr/>
          <a:lstStyle/>
          <a:p>
            <a:fld id="{4F20DB08-2ACB-4843-8509-A2C126A4DF2B}" type="slidenum">
              <a:rPr lang="en-US" smtClean="0"/>
              <a:t>42</a:t>
            </a:fld>
            <a:endParaRPr lang="en-US" dirty="0"/>
          </a:p>
        </p:txBody>
      </p:sp>
    </p:spTree>
    <p:extLst>
      <p:ext uri="{BB962C8B-B14F-4D97-AF65-F5344CB8AC3E}">
        <p14:creationId xmlns:p14="http://schemas.microsoft.com/office/powerpoint/2010/main" val="85765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6566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3940" y="755234"/>
            <a:ext cx="3393785" cy="1113213"/>
          </a:xfrm>
        </p:spPr>
        <p:txBody>
          <a:bodyPr>
            <a:normAutofit/>
          </a:bodyPr>
          <a:lstStyle/>
          <a:p>
            <a:r>
              <a:rPr lang="en-US" sz="3100" b="1" dirty="0"/>
              <a:t>Assistant Lifeguard Situations</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0744" y="755233"/>
            <a:ext cx="8097289" cy="5265761"/>
          </a:xfrm>
        </p:spPr>
        <p:txBody>
          <a:bodyPr anchor="t">
            <a:noAutofit/>
          </a:bodyPr>
          <a:lstStyle/>
          <a:p>
            <a:pPr marL="0" indent="0">
              <a:lnSpc>
                <a:spcPct val="100000"/>
              </a:lnSpc>
              <a:spcBef>
                <a:spcPts val="0"/>
              </a:spcBef>
              <a:spcAft>
                <a:spcPts val="600"/>
              </a:spcAft>
              <a:buNone/>
            </a:pPr>
            <a:r>
              <a:rPr lang="en-US" altLang="en-US" sz="2800" b="1" dirty="0"/>
              <a:t>Setting up an Assistant Lifeguard Situation</a:t>
            </a:r>
          </a:p>
          <a:p>
            <a:pPr marL="540000" indent="-360000">
              <a:lnSpc>
                <a:spcPct val="100000"/>
              </a:lnSpc>
              <a:spcBef>
                <a:spcPts val="600"/>
              </a:spcBef>
              <a:spcAft>
                <a:spcPts val="600"/>
              </a:spcAft>
              <a:buFont typeface="Arial" panose="020B0604020202020204" pitchFamily="34" charset="0"/>
              <a:buChar char="•"/>
            </a:pPr>
            <a:r>
              <a:rPr lang="en-US" altLang="en-US" sz="2600" dirty="0"/>
              <a:t>Realistic situations taken from the award guide, Appendix A</a:t>
            </a:r>
          </a:p>
          <a:p>
            <a:pPr marL="540000" indent="-360000">
              <a:lnSpc>
                <a:spcPct val="100000"/>
              </a:lnSpc>
              <a:spcBef>
                <a:spcPts val="600"/>
              </a:spcBef>
              <a:spcAft>
                <a:spcPts val="600"/>
              </a:spcAft>
              <a:buFont typeface="Arial" panose="020B0604020202020204" pitchFamily="34" charset="0"/>
              <a:buChar char="•"/>
            </a:pPr>
            <a:r>
              <a:rPr lang="en-US" altLang="en-US" sz="2600" dirty="0"/>
              <a:t>Set situations up so candidates will be successful</a:t>
            </a:r>
          </a:p>
          <a:p>
            <a:pPr marL="540000" indent="-360000">
              <a:lnSpc>
                <a:spcPct val="100000"/>
              </a:lnSpc>
              <a:spcBef>
                <a:spcPts val="600"/>
              </a:spcBef>
              <a:spcAft>
                <a:spcPts val="600"/>
              </a:spcAft>
              <a:buFont typeface="Arial" panose="020B0604020202020204" pitchFamily="34" charset="0"/>
              <a:buChar char="•"/>
            </a:pPr>
            <a:r>
              <a:rPr lang="en-US" altLang="en-US" sz="2600" dirty="0"/>
              <a:t>All situations need to encourage judgment at a manageable level</a:t>
            </a:r>
          </a:p>
          <a:p>
            <a:pPr marL="540000" indent="-360000">
              <a:lnSpc>
                <a:spcPct val="100000"/>
              </a:lnSpc>
              <a:spcBef>
                <a:spcPts val="600"/>
              </a:spcBef>
              <a:spcAft>
                <a:spcPts val="600"/>
              </a:spcAft>
              <a:buFont typeface="Arial" panose="020B0604020202020204" pitchFamily="34" charset="0"/>
              <a:buChar char="•"/>
            </a:pPr>
            <a:r>
              <a:rPr lang="en-US" altLang="en-US" sz="2600" dirty="0"/>
              <a:t>Recommended to use teams of 2 Assistant Lifeguards</a:t>
            </a:r>
          </a:p>
          <a:p>
            <a:pPr marL="540000" indent="-360000">
              <a:lnSpc>
                <a:spcPct val="100000"/>
              </a:lnSpc>
              <a:spcBef>
                <a:spcPts val="600"/>
              </a:spcBef>
              <a:spcAft>
                <a:spcPts val="600"/>
              </a:spcAft>
              <a:buFont typeface="Arial" panose="020B0604020202020204" pitchFamily="34" charset="0"/>
              <a:buChar char="•"/>
            </a:pPr>
            <a:r>
              <a:rPr lang="en-US" altLang="en-US" sz="2600" dirty="0"/>
              <a:t>Provide feedback so candidates know how to improve</a:t>
            </a:r>
          </a:p>
        </p:txBody>
      </p:sp>
      <p:sp>
        <p:nvSpPr>
          <p:cNvPr id="4" name="Text Box 4">
            <a:extLst>
              <a:ext uri="{FF2B5EF4-FFF2-40B4-BE49-F238E27FC236}">
                <a16:creationId xmlns:a16="http://schemas.microsoft.com/office/drawing/2014/main" id="{332A61DF-F048-5748-8B68-329AB288191C}"/>
              </a:ext>
            </a:extLst>
          </p:cNvPr>
          <p:cNvSpPr txBox="1">
            <a:spLocks noChangeArrowheads="1"/>
          </p:cNvSpPr>
          <p:nvPr/>
        </p:nvSpPr>
        <p:spPr bwMode="auto">
          <a:xfrm>
            <a:off x="-3940" y="6219777"/>
            <a:ext cx="3605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tabLst>
                <a:tab pos="6858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n"/>
              <a:tabLst>
                <a:tab pos="6858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SzPct val="70000"/>
              <a:buFont typeface="Wingdings" pitchFamily="2" charset="2"/>
              <a:buChar char="n"/>
              <a:tabLst>
                <a:tab pos="685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858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b="1" dirty="0">
                <a:solidFill>
                  <a:schemeClr val="accent1"/>
                </a:solidFill>
              </a:rPr>
              <a:t>Item 17: CLM Ch. 4, 7.2, 7.5, 8, 9.3 Alert Ch. 2, 3</a:t>
            </a:r>
          </a:p>
        </p:txBody>
      </p:sp>
      <p:pic>
        <p:nvPicPr>
          <p:cNvPr id="6" name="Picture 5" descr="A person swimming in a pool of water&#10;&#10;Description automatically generated">
            <a:extLst>
              <a:ext uri="{FF2B5EF4-FFF2-40B4-BE49-F238E27FC236}">
                <a16:creationId xmlns:a16="http://schemas.microsoft.com/office/drawing/2014/main" id="{1B222443-771F-C54A-B1AA-66FD7883FDC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157000"/>
                    </a14:imgEffect>
                    <a14:imgEffect>
                      <a14:brightnessContrast bright="8000"/>
                    </a14:imgEffect>
                  </a14:imgLayer>
                </a14:imgProps>
              </a:ext>
              <a:ext uri="{28A0092B-C50C-407E-A947-70E740481C1C}">
                <a14:useLocalDpi xmlns:a14="http://schemas.microsoft.com/office/drawing/2010/main"/>
              </a:ext>
            </a:extLst>
          </a:blip>
          <a:srcRect/>
          <a:stretch/>
        </p:blipFill>
        <p:spPr>
          <a:xfrm>
            <a:off x="0" y="1930336"/>
            <a:ext cx="3437956" cy="4165664"/>
          </a:xfrm>
          <a:prstGeom prst="rect">
            <a:avLst/>
          </a:prstGeom>
        </p:spPr>
      </p:pic>
      <p:sp>
        <p:nvSpPr>
          <p:cNvPr id="5" name="Slide Number Placeholder 4">
            <a:extLst>
              <a:ext uri="{FF2B5EF4-FFF2-40B4-BE49-F238E27FC236}">
                <a16:creationId xmlns:a16="http://schemas.microsoft.com/office/drawing/2014/main" id="{9D79C581-E772-4C8A-8ADF-EEAF5FDADEF8}"/>
              </a:ext>
            </a:extLst>
          </p:cNvPr>
          <p:cNvSpPr>
            <a:spLocks noGrp="1"/>
          </p:cNvSpPr>
          <p:nvPr>
            <p:ph type="sldNum" sz="quarter" idx="12"/>
          </p:nvPr>
        </p:nvSpPr>
        <p:spPr/>
        <p:txBody>
          <a:bodyPr/>
          <a:lstStyle/>
          <a:p>
            <a:fld id="{4F20DB08-2ACB-4843-8509-A2C126A4DF2B}" type="slidenum">
              <a:rPr lang="en-US" smtClean="0"/>
              <a:t>43</a:t>
            </a:fld>
            <a:endParaRPr lang="en-US" dirty="0"/>
          </a:p>
        </p:txBody>
      </p:sp>
    </p:spTree>
    <p:extLst>
      <p:ext uri="{BB962C8B-B14F-4D97-AF65-F5344CB8AC3E}">
        <p14:creationId xmlns:p14="http://schemas.microsoft.com/office/powerpoint/2010/main" val="14125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29718" y="769564"/>
            <a:ext cx="3225521" cy="1066228"/>
          </a:xfrm>
        </p:spPr>
        <p:txBody>
          <a:bodyPr>
            <a:normAutofit/>
          </a:bodyPr>
          <a:lstStyle/>
          <a:p>
            <a:r>
              <a:rPr lang="en-US" sz="3000" b="1" dirty="0"/>
              <a:t>Team vs. Individual Evaluation</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44276" y="769564"/>
            <a:ext cx="7015055" cy="4780446"/>
          </a:xfrm>
        </p:spPr>
        <p:txBody>
          <a:bodyPr>
            <a:noAutofit/>
          </a:bodyPr>
          <a:lstStyle/>
          <a:p>
            <a:pPr marL="0" indent="0">
              <a:lnSpc>
                <a:spcPct val="100000"/>
              </a:lnSpc>
              <a:spcBef>
                <a:spcPts val="0"/>
              </a:spcBef>
              <a:spcAft>
                <a:spcPts val="600"/>
              </a:spcAft>
              <a:buNone/>
            </a:pPr>
            <a:r>
              <a:rPr lang="en-US" altLang="en-US" sz="3000" b="1" dirty="0"/>
              <a:t>Bronze Cross multiple rescuer items</a:t>
            </a:r>
            <a:br>
              <a:rPr lang="en-US" altLang="en-US" sz="3000" b="1" dirty="0"/>
            </a:br>
            <a:r>
              <a:rPr lang="en-US" altLang="en-US" sz="3000" b="1" dirty="0"/>
              <a:t>(15, 16, 17)</a:t>
            </a:r>
          </a:p>
          <a:p>
            <a:pPr marL="540000" indent="-358775">
              <a:lnSpc>
                <a:spcPct val="100000"/>
              </a:lnSpc>
              <a:spcBef>
                <a:spcPts val="2400"/>
              </a:spcBef>
              <a:spcAft>
                <a:spcPts val="600"/>
              </a:spcAft>
            </a:pPr>
            <a:r>
              <a:rPr lang="en-US" altLang="en-US" sz="3000" b="1" dirty="0"/>
              <a:t>Formative evaluation (feedback):</a:t>
            </a:r>
            <a:br>
              <a:rPr lang="en-US" altLang="en-US" sz="3000" b="1" dirty="0"/>
            </a:br>
            <a:r>
              <a:rPr lang="en-US" altLang="en-US" sz="3000" i="1" dirty="0"/>
              <a:t>focus on both </a:t>
            </a:r>
            <a:r>
              <a:rPr lang="en-US" altLang="en-US" sz="3000" dirty="0"/>
              <a:t>team effort and individual candidate performance.</a:t>
            </a:r>
          </a:p>
          <a:p>
            <a:pPr marL="540000" indent="-358775">
              <a:lnSpc>
                <a:spcPct val="100000"/>
              </a:lnSpc>
              <a:spcBef>
                <a:spcPts val="3600"/>
              </a:spcBef>
              <a:spcAft>
                <a:spcPts val="600"/>
              </a:spcAft>
            </a:pPr>
            <a:r>
              <a:rPr lang="en-US" altLang="en-US" sz="3000" b="1" dirty="0"/>
              <a:t>Summative evaluation (pass/fail):</a:t>
            </a:r>
            <a:br>
              <a:rPr lang="en-US" altLang="en-US" sz="3000" b="1" dirty="0"/>
            </a:br>
            <a:r>
              <a:rPr lang="en-US" altLang="en-US" sz="3000" i="1" dirty="0"/>
              <a:t>focus solely </a:t>
            </a:r>
            <a:r>
              <a:rPr lang="en-US" altLang="en-US" sz="3000" dirty="0"/>
              <a:t>on individual candidate performance</a:t>
            </a:r>
            <a:r>
              <a:rPr lang="en-US" altLang="en-US" sz="2600" dirty="0"/>
              <a:t>.</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0" y="1932906"/>
            <a:ext cx="3441895" cy="421720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37490">
            <a:off x="427222" y="1522564"/>
            <a:ext cx="3366646" cy="3366646"/>
          </a:xfrm>
          <a:prstGeom prst="rect">
            <a:avLst/>
          </a:prstGeom>
        </p:spPr>
      </p:pic>
      <p:sp>
        <p:nvSpPr>
          <p:cNvPr id="4" name="Slide Number Placeholder 3">
            <a:extLst>
              <a:ext uri="{FF2B5EF4-FFF2-40B4-BE49-F238E27FC236}">
                <a16:creationId xmlns:a16="http://schemas.microsoft.com/office/drawing/2014/main" id="{8667ACFF-4AC2-4FA0-B8A3-564B34498E14}"/>
              </a:ext>
            </a:extLst>
          </p:cNvPr>
          <p:cNvSpPr>
            <a:spLocks noGrp="1"/>
          </p:cNvSpPr>
          <p:nvPr>
            <p:ph type="sldNum" sz="quarter" idx="12"/>
          </p:nvPr>
        </p:nvSpPr>
        <p:spPr/>
        <p:txBody>
          <a:bodyPr/>
          <a:lstStyle/>
          <a:p>
            <a:fld id="{4F20DB08-2ACB-4843-8509-A2C126A4DF2B}" type="slidenum">
              <a:rPr lang="en-US" smtClean="0"/>
              <a:t>44</a:t>
            </a:fld>
            <a:endParaRPr lang="en-US" dirty="0"/>
          </a:p>
        </p:txBody>
      </p:sp>
    </p:spTree>
    <p:extLst>
      <p:ext uri="{BB962C8B-B14F-4D97-AF65-F5344CB8AC3E}">
        <p14:creationId xmlns:p14="http://schemas.microsoft.com/office/powerpoint/2010/main" val="157708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45397" y="817123"/>
            <a:ext cx="3392558" cy="1113213"/>
          </a:xfrm>
        </p:spPr>
        <p:txBody>
          <a:bodyPr>
            <a:normAutofit/>
          </a:bodyPr>
          <a:lstStyle/>
          <a:p>
            <a:r>
              <a:rPr lang="en-US" b="1" dirty="0"/>
              <a:t>Additional Resources</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4040311" y="807273"/>
            <a:ext cx="7805328" cy="5434501"/>
          </a:xfrm>
        </p:spPr>
        <p:txBody>
          <a:bodyPr anchor="t">
            <a:noAutofit/>
          </a:bodyPr>
          <a:lstStyle/>
          <a:p>
            <a:pPr marL="540000" indent="-360000">
              <a:lnSpc>
                <a:spcPct val="100000"/>
              </a:lnSpc>
              <a:spcAft>
                <a:spcPts val="600"/>
              </a:spcAft>
              <a:buFont typeface="Arial" panose="020B0604020202020204" pitchFamily="34" charset="0"/>
              <a:buChar char="•"/>
            </a:pPr>
            <a:r>
              <a:rPr lang="en-US" altLang="en-US" sz="2600" dirty="0"/>
              <a:t>New </a:t>
            </a:r>
            <a:r>
              <a:rPr lang="en-US" altLang="en-US" sz="2600" i="1" dirty="0"/>
              <a:t>Bronze Medals Award Guide</a:t>
            </a:r>
            <a:r>
              <a:rPr lang="en-US" altLang="en-US" sz="2600" dirty="0"/>
              <a:t>.</a:t>
            </a:r>
          </a:p>
          <a:p>
            <a:pPr marL="540000" indent="-360000">
              <a:lnSpc>
                <a:spcPct val="100000"/>
              </a:lnSpc>
              <a:spcAft>
                <a:spcPts val="600"/>
              </a:spcAft>
              <a:buFont typeface="Arial" panose="020B0604020202020204" pitchFamily="34" charset="0"/>
              <a:buChar char="•"/>
            </a:pPr>
            <a:r>
              <a:rPr lang="en-US" altLang="en-US" sz="2600" dirty="0"/>
              <a:t>New online </a:t>
            </a:r>
            <a:r>
              <a:rPr lang="en-US" altLang="en-US" sz="2600" i="1" dirty="0"/>
              <a:t>Explore Bronze PowerPoint </a:t>
            </a:r>
            <a:r>
              <a:rPr lang="en-US" altLang="en-US" sz="2600" dirty="0"/>
              <a:t>tutorial.</a:t>
            </a:r>
          </a:p>
          <a:p>
            <a:pPr marL="540000" indent="-360000">
              <a:lnSpc>
                <a:spcPct val="100000"/>
              </a:lnSpc>
              <a:spcAft>
                <a:spcPts val="600"/>
              </a:spcAft>
              <a:buFont typeface="Arial" panose="020B0604020202020204" pitchFamily="34" charset="0"/>
              <a:buChar char="•"/>
            </a:pPr>
            <a:r>
              <a:rPr lang="en-US" altLang="en-US" sz="2600" dirty="0"/>
              <a:t>New </a:t>
            </a:r>
            <a:r>
              <a:rPr lang="en-US" altLang="en-US" sz="2600" i="1" dirty="0"/>
              <a:t>Teaching Bronze </a:t>
            </a:r>
            <a:r>
              <a:rPr lang="en-US" altLang="en-US" sz="2600" dirty="0"/>
              <a:t>USB resources for instructors including in-person and blended learning core and lesson plans, learning activities, and PowerPoints.</a:t>
            </a:r>
          </a:p>
          <a:p>
            <a:pPr marL="540000" indent="-360000">
              <a:lnSpc>
                <a:spcPct val="100000"/>
              </a:lnSpc>
              <a:spcAft>
                <a:spcPts val="600"/>
              </a:spcAft>
              <a:buFont typeface="Arial" panose="020B0604020202020204" pitchFamily="34" charset="0"/>
              <a:buChar char="•"/>
            </a:pPr>
            <a:r>
              <a:rPr lang="en-US" altLang="en-US" sz="2600" dirty="0"/>
              <a:t>New Bronze candidate workbooks. </a:t>
            </a:r>
          </a:p>
          <a:p>
            <a:pPr marL="540000" indent="-360000">
              <a:lnSpc>
                <a:spcPct val="100000"/>
              </a:lnSpc>
              <a:spcAft>
                <a:spcPts val="600"/>
              </a:spcAft>
              <a:buFont typeface="Arial" panose="020B0604020202020204" pitchFamily="34" charset="0"/>
              <a:buChar char="•"/>
            </a:pPr>
            <a:r>
              <a:rPr lang="en-US" altLang="en-US" sz="2600" dirty="0"/>
              <a:t>New downloadable (2020) test sheets and Recertification test sheets for Medallion and Cross.</a:t>
            </a:r>
          </a:p>
          <a:p>
            <a:pPr marL="540000" indent="-360000">
              <a:lnSpc>
                <a:spcPct val="100000"/>
              </a:lnSpc>
              <a:spcAft>
                <a:spcPts val="600"/>
              </a:spcAft>
              <a:buFont typeface="Arial" panose="020B0604020202020204" pitchFamily="34" charset="0"/>
              <a:buChar char="•"/>
            </a:pPr>
            <a:r>
              <a:rPr lang="en-US" altLang="en-US" sz="2600" dirty="0"/>
              <a:t>Visit </a:t>
            </a:r>
            <a:r>
              <a:rPr lang="en-US" altLang="en-US" sz="2600" dirty="0">
                <a:hlinkClick r:id="rId3"/>
              </a:rPr>
              <a:t>Lifeguard Depot</a:t>
            </a:r>
            <a:r>
              <a:rPr lang="en-US" altLang="en-US" sz="2600" dirty="0"/>
              <a:t> to order your resources today.</a:t>
            </a:r>
          </a:p>
        </p:txBody>
      </p:sp>
      <p:sp>
        <p:nvSpPr>
          <p:cNvPr id="4" name="Slide Number Placeholder 3">
            <a:extLst>
              <a:ext uri="{FF2B5EF4-FFF2-40B4-BE49-F238E27FC236}">
                <a16:creationId xmlns:a16="http://schemas.microsoft.com/office/drawing/2014/main" id="{C83A837A-1D4D-40A6-8A41-32DCBE68D058}"/>
              </a:ext>
            </a:extLst>
          </p:cNvPr>
          <p:cNvSpPr>
            <a:spLocks noGrp="1"/>
          </p:cNvSpPr>
          <p:nvPr>
            <p:ph type="sldNum" sz="quarter" idx="12"/>
          </p:nvPr>
        </p:nvSpPr>
        <p:spPr/>
        <p:txBody>
          <a:bodyPr/>
          <a:lstStyle/>
          <a:p>
            <a:fld id="{4F20DB08-2ACB-4843-8509-A2C126A4DF2B}" type="slidenum">
              <a:rPr lang="en-US" smtClean="0"/>
              <a:t>45</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908911"/>
            <a:ext cx="2392136" cy="307560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10549">
            <a:off x="1383854" y="3327367"/>
            <a:ext cx="2451100" cy="3151414"/>
          </a:xfrm>
          <a:prstGeom prst="rect">
            <a:avLst/>
          </a:prstGeom>
        </p:spPr>
      </p:pic>
    </p:spTree>
    <p:extLst>
      <p:ext uri="{BB962C8B-B14F-4D97-AF65-F5344CB8AC3E}">
        <p14:creationId xmlns:p14="http://schemas.microsoft.com/office/powerpoint/2010/main" val="22037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5458-3BD4-584F-A63E-94EF6212F6A1}"/>
              </a:ext>
            </a:extLst>
          </p:cNvPr>
          <p:cNvSpPr>
            <a:spLocks noGrp="1"/>
          </p:cNvSpPr>
          <p:nvPr>
            <p:ph type="ctrTitle"/>
          </p:nvPr>
        </p:nvSpPr>
        <p:spPr>
          <a:xfrm>
            <a:off x="252516" y="4953662"/>
            <a:ext cx="8744250" cy="941685"/>
          </a:xfrm>
        </p:spPr>
        <p:txBody>
          <a:bodyPr>
            <a:noAutofit/>
          </a:bodyPr>
          <a:lstStyle/>
          <a:p>
            <a:pPr algn="ctr"/>
            <a:r>
              <a:rPr lang="en-US" sz="5400" b="1" dirty="0">
                <a:solidFill>
                  <a:schemeClr val="bg1"/>
                </a:solidFill>
                <a:latin typeface="Arial Black" panose="020B0A04020102020204" pitchFamily="34" charset="0"/>
                <a:cs typeface="Arial Narrow" panose="020B0604020202020204" pitchFamily="34" charset="0"/>
              </a:rPr>
              <a:t>Questions?</a:t>
            </a:r>
          </a:p>
        </p:txBody>
      </p:sp>
      <p:pic>
        <p:nvPicPr>
          <p:cNvPr id="9" name="Picture 8">
            <a:extLst>
              <a:ext uri="{FF2B5EF4-FFF2-40B4-BE49-F238E27FC236}">
                <a16:creationId xmlns:a16="http://schemas.microsoft.com/office/drawing/2014/main" id="{9534326B-4530-D943-942B-8D41E1E5AE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4155" y="2845547"/>
            <a:ext cx="2702745" cy="1591290"/>
          </a:xfrm>
          <a:prstGeom prst="rect">
            <a:avLst/>
          </a:prstGeom>
        </p:spPr>
      </p:pic>
      <p:sp>
        <p:nvSpPr>
          <p:cNvPr id="3" name="Slide Number Placeholder 2">
            <a:extLst>
              <a:ext uri="{FF2B5EF4-FFF2-40B4-BE49-F238E27FC236}">
                <a16:creationId xmlns:a16="http://schemas.microsoft.com/office/drawing/2014/main" id="{7F6AB13C-FC29-49A7-B840-054A2CD6CE84}"/>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01779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Key Changes</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601719" y="762000"/>
            <a:ext cx="8100424" cy="5632012"/>
          </a:xfrm>
        </p:spPr>
        <p:txBody>
          <a:bodyPr anchor="t">
            <a:noAutofit/>
          </a:bodyPr>
          <a:lstStyle/>
          <a:p>
            <a:pPr marL="540000" lvl="1" indent="-360000">
              <a:lnSpc>
                <a:spcPct val="100000"/>
              </a:lnSpc>
              <a:spcBef>
                <a:spcPts val="1200"/>
              </a:spcBef>
              <a:spcAft>
                <a:spcPts val="600"/>
              </a:spcAft>
              <a:buFont typeface="Arial" panose="020B0604020202020204" pitchFamily="34" charset="0"/>
              <a:buChar char="•"/>
            </a:pPr>
            <a:r>
              <a:rPr lang="en-US" altLang="en-US" sz="2600" dirty="0"/>
              <a:t>Bronze Star focuses on swimming proficiency, lifesaving skill and personal fitness.</a:t>
            </a:r>
          </a:p>
          <a:p>
            <a:pPr marL="540000" lvl="1" indent="-360000">
              <a:lnSpc>
                <a:spcPct val="100000"/>
              </a:lnSpc>
              <a:spcBef>
                <a:spcPts val="1200"/>
              </a:spcBef>
              <a:spcAft>
                <a:spcPts val="600"/>
              </a:spcAft>
              <a:buFont typeface="Arial" panose="020B0604020202020204" pitchFamily="34" charset="0"/>
              <a:buChar char="•"/>
            </a:pPr>
            <a:r>
              <a:rPr lang="en-US" altLang="en-US" sz="2600" dirty="0"/>
              <a:t>Bronze Medallion reintroduces strokes.</a:t>
            </a:r>
          </a:p>
          <a:p>
            <a:pPr marL="540000" lvl="1" indent="-360000">
              <a:lnSpc>
                <a:spcPct val="100000"/>
              </a:lnSpc>
              <a:spcBef>
                <a:spcPts val="1200"/>
              </a:spcBef>
              <a:spcAft>
                <a:spcPts val="600"/>
              </a:spcAft>
              <a:buFont typeface="Arial" panose="020B0604020202020204" pitchFamily="34" charset="0"/>
              <a:buChar char="•"/>
            </a:pPr>
            <a:r>
              <a:rPr lang="en-US" altLang="en-US" sz="2600" dirty="0"/>
              <a:t>Bronze Cross contains fundamental assistant lifeguarding skills.</a:t>
            </a:r>
          </a:p>
          <a:p>
            <a:pPr marL="540000" lvl="1" indent="-360000">
              <a:lnSpc>
                <a:spcPct val="100000"/>
              </a:lnSpc>
              <a:spcBef>
                <a:spcPts val="1200"/>
              </a:spcBef>
              <a:spcAft>
                <a:spcPts val="600"/>
              </a:spcAft>
              <a:buFont typeface="Arial" panose="020B0604020202020204" pitchFamily="34" charset="0"/>
              <a:buChar char="•"/>
            </a:pPr>
            <a:r>
              <a:rPr lang="en-US" altLang="en-US" sz="2600" dirty="0"/>
              <a:t>First aid items are restricted to content that relates directly to water rescue. </a:t>
            </a:r>
          </a:p>
          <a:p>
            <a:pPr marL="540000" lvl="1" indent="-360000">
              <a:lnSpc>
                <a:spcPct val="100000"/>
              </a:lnSpc>
              <a:spcBef>
                <a:spcPts val="1200"/>
              </a:spcBef>
              <a:spcAft>
                <a:spcPts val="600"/>
              </a:spcAft>
              <a:buFont typeface="Arial" panose="020B0604020202020204" pitchFamily="34" charset="0"/>
              <a:buChar char="•"/>
            </a:pPr>
            <a:r>
              <a:rPr lang="en-US" altLang="en-US" sz="2600" dirty="0"/>
              <a:t>To ensure national consistency, the Society identifies mandatory items to be evaluated in Bronze Medallion and Bronze Cross recertifications.</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sp>
        <p:nvSpPr>
          <p:cNvPr id="4" name="Slide Number Placeholder 3">
            <a:extLst>
              <a:ext uri="{FF2B5EF4-FFF2-40B4-BE49-F238E27FC236}">
                <a16:creationId xmlns:a16="http://schemas.microsoft.com/office/drawing/2014/main" id="{8667ACFF-4AC2-4FA0-B8A3-564B34498E14}"/>
              </a:ext>
            </a:extLst>
          </p:cNvPr>
          <p:cNvSpPr>
            <a:spLocks noGrp="1"/>
          </p:cNvSpPr>
          <p:nvPr>
            <p:ph type="sldNum" sz="quarter" idx="12"/>
          </p:nvPr>
        </p:nvSpPr>
        <p:spPr/>
        <p:txBody>
          <a:bodyPr/>
          <a:lstStyle/>
          <a:p>
            <a:fld id="{4F20DB08-2ACB-4843-8509-A2C126A4DF2B}" type="slidenum">
              <a:rPr lang="en-US" smtClean="0"/>
              <a:t>5</a:t>
            </a:fld>
            <a:endParaRPr lang="en-US" dirty="0"/>
          </a:p>
        </p:txBody>
      </p:sp>
    </p:spTree>
    <p:extLst>
      <p:ext uri="{BB962C8B-B14F-4D97-AF65-F5344CB8AC3E}">
        <p14:creationId xmlns:p14="http://schemas.microsoft.com/office/powerpoint/2010/main" val="424724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152964"/>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0" y="864108"/>
            <a:ext cx="3437955" cy="1066228"/>
          </a:xfrm>
        </p:spPr>
        <p:txBody>
          <a:bodyPr>
            <a:normAutofit/>
          </a:bodyPr>
          <a:lstStyle/>
          <a:p>
            <a:r>
              <a:rPr lang="en-US" sz="3100" b="1" dirty="0"/>
              <a:t>Bronze Cross is Assistant Lifeguard</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514620" y="864108"/>
            <a:ext cx="7992569" cy="5125211"/>
          </a:xfrm>
        </p:spPr>
        <p:txBody>
          <a:bodyPr anchor="t">
            <a:normAutofit/>
          </a:bodyPr>
          <a:lstStyle/>
          <a:p>
            <a:pPr marL="540000" lvl="1" indent="-360000">
              <a:lnSpc>
                <a:spcPct val="100000"/>
              </a:lnSpc>
              <a:spcBef>
                <a:spcPts val="1800"/>
              </a:spcBef>
              <a:spcAft>
                <a:spcPts val="600"/>
              </a:spcAft>
              <a:buFont typeface="Arial" panose="020B0604020202020204" pitchFamily="34" charset="0"/>
              <a:buChar char="•"/>
            </a:pPr>
            <a:r>
              <a:rPr lang="en-US" altLang="en-US" sz="2600" dirty="0"/>
              <a:t>Now more than ever, the new Bronze Cross prepares candidates for responsibilities as assistant lifeguards. </a:t>
            </a:r>
          </a:p>
          <a:p>
            <a:pPr marL="540000" lvl="1" indent="-360000">
              <a:lnSpc>
                <a:spcPct val="100000"/>
              </a:lnSpc>
              <a:spcBef>
                <a:spcPts val="1800"/>
              </a:spcBef>
              <a:spcAft>
                <a:spcPts val="600"/>
              </a:spcAft>
              <a:buFont typeface="Arial" panose="020B0604020202020204" pitchFamily="34" charset="0"/>
              <a:buChar char="•"/>
            </a:pPr>
            <a:r>
              <a:rPr lang="en-US" altLang="en-US" sz="2600" dirty="0"/>
              <a:t>Bronze Cross features more lifeguarding content with an emphasis on the principles and techniques of active surveillance in aquatic facilities. </a:t>
            </a:r>
          </a:p>
          <a:p>
            <a:pPr marL="540000" lvl="1" indent="-360000">
              <a:lnSpc>
                <a:spcPct val="100000"/>
              </a:lnSpc>
              <a:spcBef>
                <a:spcPts val="1800"/>
              </a:spcBef>
              <a:spcAft>
                <a:spcPts val="600"/>
              </a:spcAft>
              <a:buFont typeface="Arial" panose="020B0604020202020204" pitchFamily="34" charset="0"/>
              <a:buChar char="•"/>
            </a:pPr>
            <a:r>
              <a:rPr lang="en-US" altLang="en-US" sz="2600" dirty="0"/>
              <a:t>Candidate assessment includes Assistant Lifeguard Situations.</a:t>
            </a:r>
          </a:p>
        </p:txBody>
      </p:sp>
      <p:pic>
        <p:nvPicPr>
          <p:cNvPr id="6" name="Picture 5" descr="A picture containing outdoor, ground, person, tree&#10;&#10;Description automatically generated">
            <a:extLst>
              <a:ext uri="{FF2B5EF4-FFF2-40B4-BE49-F238E27FC236}">
                <a16:creationId xmlns:a16="http://schemas.microsoft.com/office/drawing/2014/main" id="{7690ACCE-3A35-6B40-AD2E-A1A3C35480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06" y="1930337"/>
            <a:ext cx="3457762" cy="4152964"/>
          </a:xfrm>
          <a:prstGeom prst="rect">
            <a:avLst/>
          </a:prstGeom>
        </p:spPr>
      </p:pic>
      <p:sp>
        <p:nvSpPr>
          <p:cNvPr id="4" name="Slide Number Placeholder 3">
            <a:extLst>
              <a:ext uri="{FF2B5EF4-FFF2-40B4-BE49-F238E27FC236}">
                <a16:creationId xmlns:a16="http://schemas.microsoft.com/office/drawing/2014/main" id="{E0D5BDDD-5BA9-464D-AD7B-0E2EBFCAE772}"/>
              </a:ext>
            </a:extLst>
          </p:cNvPr>
          <p:cNvSpPr>
            <a:spLocks noGrp="1"/>
          </p:cNvSpPr>
          <p:nvPr>
            <p:ph type="sldNum" sz="quarter" idx="12"/>
          </p:nvPr>
        </p:nvSpPr>
        <p:spPr/>
        <p:txBody>
          <a:bodyPr/>
          <a:lstStyle/>
          <a:p>
            <a:fld id="{4F20DB08-2ACB-4843-8509-A2C126A4DF2B}" type="slidenum">
              <a:rPr lang="en-US" smtClean="0"/>
              <a:t>6</a:t>
            </a:fld>
            <a:endParaRPr lang="en-US" dirty="0"/>
          </a:p>
        </p:txBody>
      </p:sp>
    </p:spTree>
    <p:extLst>
      <p:ext uri="{BB962C8B-B14F-4D97-AF65-F5344CB8AC3E}">
        <p14:creationId xmlns:p14="http://schemas.microsoft.com/office/powerpoint/2010/main" val="35680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Programming</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601719" y="748065"/>
            <a:ext cx="8100424" cy="3172006"/>
          </a:xfrm>
        </p:spPr>
        <p:txBody>
          <a:bodyPr anchor="t">
            <a:normAutofit/>
          </a:bodyPr>
          <a:lstStyle/>
          <a:p>
            <a:pPr marL="0" indent="0">
              <a:lnSpc>
                <a:spcPct val="100000"/>
              </a:lnSpc>
              <a:spcBef>
                <a:spcPts val="600"/>
              </a:spcBef>
              <a:spcAft>
                <a:spcPts val="600"/>
              </a:spcAft>
              <a:buNone/>
            </a:pPr>
            <a:r>
              <a:rPr lang="en-US" altLang="en-US" sz="2400" b="1" dirty="0"/>
              <a:t>Programming blocks: </a:t>
            </a:r>
          </a:p>
          <a:p>
            <a:pPr lvl="1">
              <a:lnSpc>
                <a:spcPct val="100000"/>
              </a:lnSpc>
              <a:spcBef>
                <a:spcPts val="600"/>
              </a:spcBef>
              <a:spcAft>
                <a:spcPts val="600"/>
              </a:spcAft>
              <a:buFont typeface="Arial" panose="020B0604020202020204" pitchFamily="34" charset="0"/>
              <a:buChar char="•"/>
            </a:pPr>
            <a:r>
              <a:rPr lang="en-US" altLang="en-US" sz="2200" dirty="0"/>
              <a:t>Bronze Star (10 hr.)</a:t>
            </a:r>
          </a:p>
          <a:p>
            <a:pPr lvl="1">
              <a:lnSpc>
                <a:spcPct val="100000"/>
              </a:lnSpc>
              <a:spcBef>
                <a:spcPts val="600"/>
              </a:spcBef>
              <a:spcAft>
                <a:spcPts val="600"/>
              </a:spcAft>
              <a:buFont typeface="Arial" panose="020B0604020202020204" pitchFamily="34" charset="0"/>
              <a:buChar char="•"/>
            </a:pPr>
            <a:r>
              <a:rPr lang="en-US" altLang="en-US" sz="2200" dirty="0"/>
              <a:t>Bronze Medallion (15 hr.)</a:t>
            </a:r>
          </a:p>
          <a:p>
            <a:pPr lvl="1">
              <a:lnSpc>
                <a:spcPct val="100000"/>
              </a:lnSpc>
              <a:spcBef>
                <a:spcPts val="600"/>
              </a:spcBef>
              <a:spcAft>
                <a:spcPts val="600"/>
              </a:spcAft>
              <a:buFont typeface="Arial" panose="020B0604020202020204" pitchFamily="34" charset="0"/>
              <a:buChar char="•"/>
            </a:pPr>
            <a:r>
              <a:rPr lang="en-US" altLang="en-US" sz="2200" dirty="0"/>
              <a:t>Bronze Cross (20 hr.)</a:t>
            </a:r>
          </a:p>
          <a:p>
            <a:pPr marL="0" indent="0">
              <a:lnSpc>
                <a:spcPct val="100000"/>
              </a:lnSpc>
              <a:spcBef>
                <a:spcPts val="600"/>
              </a:spcBef>
              <a:spcAft>
                <a:spcPts val="600"/>
              </a:spcAft>
              <a:buNone/>
            </a:pPr>
            <a:r>
              <a:rPr lang="en-US" altLang="en-US" sz="2400" b="1" dirty="0"/>
              <a:t>No additional equipment needed: The usual rescue aids, CPR manikins and equipment commonly found at aquatic facilities will suffice.</a:t>
            </a:r>
          </a:p>
        </p:txBody>
      </p:sp>
      <p:pic>
        <p:nvPicPr>
          <p:cNvPr id="7" name="Picture 6">
            <a:extLst>
              <a:ext uri="{FF2B5EF4-FFF2-40B4-BE49-F238E27FC236}">
                <a16:creationId xmlns:a16="http://schemas.microsoft.com/office/drawing/2014/main" id="{2A9507E2-E05C-2F42-B0D3-EFE9CCA16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32905"/>
            <a:ext cx="3436824" cy="4219777"/>
          </a:xfrm>
          <a:prstGeom prst="rect">
            <a:avLst/>
          </a:prstGeom>
        </p:spPr>
      </p:pic>
      <p:sp>
        <p:nvSpPr>
          <p:cNvPr id="17" name="Rectangle 16">
            <a:extLst>
              <a:ext uri="{FF2B5EF4-FFF2-40B4-BE49-F238E27FC236}">
                <a16:creationId xmlns:a16="http://schemas.microsoft.com/office/drawing/2014/main" id="{BA53A341-1D83-8842-88CB-910C9B0610AE}"/>
              </a:ext>
            </a:extLst>
          </p:cNvPr>
          <p:cNvSpPr/>
          <p:nvPr/>
        </p:nvSpPr>
        <p:spPr>
          <a:xfrm>
            <a:off x="-5071"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82BF5203-5D64-0749-AC9F-BE7868BED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8331">
            <a:off x="-104029" y="1754201"/>
            <a:ext cx="1739235" cy="1739235"/>
          </a:xfrm>
          <a:prstGeom prst="rect">
            <a:avLst/>
          </a:prstGeom>
        </p:spPr>
      </p:pic>
      <p:pic>
        <p:nvPicPr>
          <p:cNvPr id="16" name="Picture 15" descr="A coin on a black background&#10;&#10;Description automatically generated">
            <a:extLst>
              <a:ext uri="{FF2B5EF4-FFF2-40B4-BE49-F238E27FC236}">
                <a16:creationId xmlns:a16="http://schemas.microsoft.com/office/drawing/2014/main" id="{A2F2812F-F861-724D-9063-F1E687E68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04145">
            <a:off x="1031585" y="3184755"/>
            <a:ext cx="1489780" cy="1489780"/>
          </a:xfrm>
          <a:prstGeom prst="rect">
            <a:avLst/>
          </a:prstGeom>
        </p:spPr>
      </p:pic>
      <p:pic>
        <p:nvPicPr>
          <p:cNvPr id="14" name="Picture 13" descr="A picture containing metal, lock&#10;&#10;Description automatically generated">
            <a:extLst>
              <a:ext uri="{FF2B5EF4-FFF2-40B4-BE49-F238E27FC236}">
                <a16:creationId xmlns:a16="http://schemas.microsoft.com/office/drawing/2014/main" id="{9EDEB66E-AB77-FA4F-8CE5-56D03C748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85626">
            <a:off x="1853531" y="4197069"/>
            <a:ext cx="1804836" cy="1804836"/>
          </a:xfrm>
          <a:prstGeom prst="rect">
            <a:avLst/>
          </a:prstGeom>
        </p:spPr>
      </p:pic>
      <p:graphicFrame>
        <p:nvGraphicFramePr>
          <p:cNvPr id="4" name="Table 4">
            <a:extLst>
              <a:ext uri="{FF2B5EF4-FFF2-40B4-BE49-F238E27FC236}">
                <a16:creationId xmlns:a16="http://schemas.microsoft.com/office/drawing/2014/main" id="{DF46105D-14F6-4127-A33E-730DB192E8BA}"/>
              </a:ext>
            </a:extLst>
          </p:cNvPr>
          <p:cNvGraphicFramePr>
            <a:graphicFrameLocks noGrp="1"/>
          </p:cNvGraphicFramePr>
          <p:nvPr>
            <p:extLst>
              <p:ext uri="{D42A27DB-BD31-4B8C-83A1-F6EECF244321}">
                <p14:modId xmlns:p14="http://schemas.microsoft.com/office/powerpoint/2010/main" val="4046259789"/>
              </p:ext>
            </p:extLst>
          </p:nvPr>
        </p:nvGraphicFramePr>
        <p:xfrm>
          <a:off x="3601719" y="3929645"/>
          <a:ext cx="7709993" cy="2180290"/>
        </p:xfrm>
        <a:graphic>
          <a:graphicData uri="http://schemas.openxmlformats.org/drawingml/2006/table">
            <a:tbl>
              <a:tblPr firstRow="1" bandRow="1">
                <a:tableStyleId>{5C22544A-7EE6-4342-B048-85BDC9FD1C3A}</a:tableStyleId>
              </a:tblPr>
              <a:tblGrid>
                <a:gridCol w="6516844">
                  <a:extLst>
                    <a:ext uri="{9D8B030D-6E8A-4147-A177-3AD203B41FA5}">
                      <a16:colId xmlns:a16="http://schemas.microsoft.com/office/drawing/2014/main" val="3167680189"/>
                    </a:ext>
                  </a:extLst>
                </a:gridCol>
                <a:gridCol w="1193149">
                  <a:extLst>
                    <a:ext uri="{9D8B030D-6E8A-4147-A177-3AD203B41FA5}">
                      <a16:colId xmlns:a16="http://schemas.microsoft.com/office/drawing/2014/main" val="2575495081"/>
                    </a:ext>
                  </a:extLst>
                </a:gridCol>
              </a:tblGrid>
              <a:tr h="432774">
                <a:tc>
                  <a:txBody>
                    <a:bodyPr/>
                    <a:lstStyle/>
                    <a:p>
                      <a:pPr algn="r"/>
                      <a:r>
                        <a:rPr lang="en-US" dirty="0"/>
                        <a:t>Co-delivering first aid awards with Bronze awards</a:t>
                      </a:r>
                      <a:endParaRPr lang="en-CA" dirty="0"/>
                    </a:p>
                  </a:txBody>
                  <a:tcPr/>
                </a:tc>
                <a:tc>
                  <a:txBody>
                    <a:bodyPr/>
                    <a:lstStyle/>
                    <a:p>
                      <a:pPr algn="ctr"/>
                      <a:r>
                        <a:rPr lang="en-CA" dirty="0"/>
                        <a:t>Total Hr.</a:t>
                      </a:r>
                    </a:p>
                  </a:txBody>
                  <a:tcPr/>
                </a:tc>
                <a:extLst>
                  <a:ext uri="{0D108BD9-81ED-4DB2-BD59-A6C34878D82A}">
                    <a16:rowId xmlns:a16="http://schemas.microsoft.com/office/drawing/2014/main" val="2205936157"/>
                  </a:ext>
                </a:extLst>
              </a:tr>
              <a:tr h="436879">
                <a:tc>
                  <a:txBody>
                    <a:bodyPr/>
                    <a:lstStyle/>
                    <a:p>
                      <a:pPr algn="r" hangingPunct="0">
                        <a:spcBef>
                          <a:spcPts val="300"/>
                        </a:spcBef>
                        <a:spcAft>
                          <a:spcPts val="300"/>
                        </a:spcAft>
                      </a:pPr>
                      <a:r>
                        <a:rPr lang="en-US" sz="1800" dirty="0">
                          <a:effectLst/>
                          <a:latin typeface="+mn-lt"/>
                          <a:ea typeface="Times New Roman" panose="02020603050405020304" pitchFamily="18" charset="0"/>
                        </a:rPr>
                        <a:t>Basic First Aid + Bronze Star</a:t>
                      </a:r>
                      <a:endParaRPr lang="en-CA" sz="2800" dirty="0">
                        <a:effectLst/>
                        <a:latin typeface="+mn-lt"/>
                        <a:ea typeface="Times New Roman" panose="02020603050405020304" pitchFamily="18" charset="0"/>
                      </a:endParaRPr>
                    </a:p>
                  </a:txBody>
                  <a:tcPr marL="68580" marR="68580" marT="0" marB="0"/>
                </a:tc>
                <a:tc>
                  <a:txBody>
                    <a:bodyPr/>
                    <a:lstStyle/>
                    <a:p>
                      <a:pPr algn="ctr" hangingPunct="0">
                        <a:spcBef>
                          <a:spcPts val="300"/>
                        </a:spcBef>
                        <a:spcAft>
                          <a:spcPts val="300"/>
                        </a:spcAft>
                      </a:pPr>
                      <a:r>
                        <a:rPr lang="en-US" sz="1800" dirty="0">
                          <a:effectLst/>
                          <a:latin typeface="+mn-lt"/>
                          <a:ea typeface="Times New Roman" panose="02020603050405020304" pitchFamily="18" charset="0"/>
                        </a:rPr>
                        <a:t>12</a:t>
                      </a:r>
                      <a:endParaRPr lang="en-CA" sz="28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491714881"/>
                  </a:ext>
                </a:extLst>
              </a:tr>
              <a:tr h="436879">
                <a:tc>
                  <a:txBody>
                    <a:bodyPr/>
                    <a:lstStyle/>
                    <a:p>
                      <a:pPr algn="r" hangingPunct="0">
                        <a:spcBef>
                          <a:spcPts val="300"/>
                        </a:spcBef>
                        <a:spcAft>
                          <a:spcPts val="300"/>
                        </a:spcAft>
                      </a:pPr>
                      <a:r>
                        <a:rPr lang="en-US" sz="1800" dirty="0">
                          <a:effectLst/>
                          <a:latin typeface="+mn-lt"/>
                          <a:ea typeface="Times New Roman" panose="02020603050405020304" pitchFamily="18" charset="0"/>
                        </a:rPr>
                        <a:t>Emergency First Aid + Bronze Medallion</a:t>
                      </a:r>
                      <a:endParaRPr lang="en-CA" sz="2800" dirty="0">
                        <a:effectLst/>
                        <a:latin typeface="+mn-lt"/>
                        <a:ea typeface="Times New Roman" panose="02020603050405020304" pitchFamily="18" charset="0"/>
                      </a:endParaRPr>
                    </a:p>
                  </a:txBody>
                  <a:tcPr marL="68580" marR="68580" marT="0" marB="0"/>
                </a:tc>
                <a:tc>
                  <a:txBody>
                    <a:bodyPr/>
                    <a:lstStyle/>
                    <a:p>
                      <a:pPr algn="ctr" hangingPunct="0">
                        <a:spcBef>
                          <a:spcPts val="300"/>
                        </a:spcBef>
                        <a:spcAft>
                          <a:spcPts val="300"/>
                        </a:spcAft>
                      </a:pPr>
                      <a:r>
                        <a:rPr lang="en-US" sz="1800" dirty="0">
                          <a:effectLst/>
                          <a:latin typeface="+mn-lt"/>
                          <a:ea typeface="Times New Roman" panose="02020603050405020304" pitchFamily="18" charset="0"/>
                        </a:rPr>
                        <a:t>20</a:t>
                      </a:r>
                      <a:endParaRPr lang="en-CA" sz="28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527485706"/>
                  </a:ext>
                </a:extLst>
              </a:tr>
              <a:tr h="436879">
                <a:tc>
                  <a:txBody>
                    <a:bodyPr/>
                    <a:lstStyle/>
                    <a:p>
                      <a:pPr algn="r" hangingPunct="0">
                        <a:spcBef>
                          <a:spcPts val="300"/>
                        </a:spcBef>
                        <a:spcAft>
                          <a:spcPts val="300"/>
                        </a:spcAft>
                      </a:pPr>
                      <a:r>
                        <a:rPr lang="en-US" sz="1800" dirty="0">
                          <a:effectLst/>
                          <a:latin typeface="+mn-lt"/>
                          <a:ea typeface="Times New Roman" panose="02020603050405020304" pitchFamily="18" charset="0"/>
                        </a:rPr>
                        <a:t>Emergency First Aid + Bronze Cross</a:t>
                      </a:r>
                      <a:endParaRPr lang="en-CA" sz="2800" dirty="0">
                        <a:effectLst/>
                        <a:latin typeface="+mn-lt"/>
                        <a:ea typeface="Times New Roman" panose="02020603050405020304" pitchFamily="18" charset="0"/>
                      </a:endParaRPr>
                    </a:p>
                  </a:txBody>
                  <a:tcPr marL="68580" marR="68580" marT="0" marB="0"/>
                </a:tc>
                <a:tc>
                  <a:txBody>
                    <a:bodyPr/>
                    <a:lstStyle/>
                    <a:p>
                      <a:pPr algn="ctr" hangingPunct="0">
                        <a:spcBef>
                          <a:spcPts val="300"/>
                        </a:spcBef>
                        <a:spcAft>
                          <a:spcPts val="300"/>
                        </a:spcAft>
                      </a:pPr>
                      <a:r>
                        <a:rPr lang="en-US" sz="1800" dirty="0">
                          <a:effectLst/>
                          <a:latin typeface="+mn-lt"/>
                          <a:ea typeface="Times New Roman" panose="02020603050405020304" pitchFamily="18" charset="0"/>
                        </a:rPr>
                        <a:t>25</a:t>
                      </a:r>
                      <a:endParaRPr lang="en-CA" sz="28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10799735"/>
                  </a:ext>
                </a:extLst>
              </a:tr>
              <a:tr h="436879">
                <a:tc>
                  <a:txBody>
                    <a:bodyPr/>
                    <a:lstStyle/>
                    <a:p>
                      <a:pPr algn="r" hangingPunct="0">
                        <a:spcBef>
                          <a:spcPts val="300"/>
                        </a:spcBef>
                        <a:spcAft>
                          <a:spcPts val="300"/>
                        </a:spcAft>
                      </a:pPr>
                      <a:r>
                        <a:rPr lang="en-US" sz="1800" dirty="0">
                          <a:effectLst/>
                          <a:latin typeface="+mn-lt"/>
                          <a:ea typeface="Times New Roman" panose="02020603050405020304" pitchFamily="18" charset="0"/>
                        </a:rPr>
                        <a:t>Standard First Aid + Bronze Cross</a:t>
                      </a:r>
                      <a:endParaRPr lang="en-CA" sz="2800" dirty="0">
                        <a:effectLst/>
                        <a:latin typeface="+mn-lt"/>
                        <a:ea typeface="Times New Roman" panose="02020603050405020304" pitchFamily="18" charset="0"/>
                      </a:endParaRPr>
                    </a:p>
                  </a:txBody>
                  <a:tcPr marL="68580" marR="68580" marT="0" marB="0"/>
                </a:tc>
                <a:tc>
                  <a:txBody>
                    <a:bodyPr/>
                    <a:lstStyle/>
                    <a:p>
                      <a:pPr algn="ctr" hangingPunct="0">
                        <a:spcBef>
                          <a:spcPts val="300"/>
                        </a:spcBef>
                        <a:spcAft>
                          <a:spcPts val="300"/>
                        </a:spcAft>
                      </a:pPr>
                      <a:r>
                        <a:rPr lang="en-US" sz="1800" dirty="0">
                          <a:effectLst/>
                          <a:latin typeface="+mn-lt"/>
                          <a:ea typeface="Times New Roman" panose="02020603050405020304" pitchFamily="18" charset="0"/>
                        </a:rPr>
                        <a:t>30</a:t>
                      </a:r>
                      <a:endParaRPr lang="en-CA" sz="28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8583254"/>
                  </a:ext>
                </a:extLst>
              </a:tr>
            </a:tbl>
          </a:graphicData>
        </a:graphic>
      </p:graphicFrame>
      <p:sp>
        <p:nvSpPr>
          <p:cNvPr id="5" name="Slide Number Placeholder 4">
            <a:extLst>
              <a:ext uri="{FF2B5EF4-FFF2-40B4-BE49-F238E27FC236}">
                <a16:creationId xmlns:a16="http://schemas.microsoft.com/office/drawing/2014/main" id="{06FC22B8-5AD1-4D95-AC5A-13D2C5231251}"/>
              </a:ext>
            </a:extLst>
          </p:cNvPr>
          <p:cNvSpPr>
            <a:spLocks noGrp="1"/>
          </p:cNvSpPr>
          <p:nvPr>
            <p:ph type="sldNum" sz="quarter" idx="12"/>
          </p:nvPr>
        </p:nvSpPr>
        <p:spPr/>
        <p:txBody>
          <a:bodyPr/>
          <a:lstStyle/>
          <a:p>
            <a:fld id="{4F20DB08-2ACB-4843-8509-A2C126A4DF2B}" type="slidenum">
              <a:rPr lang="en-US" smtClean="0"/>
              <a:t>7</a:t>
            </a:fld>
            <a:endParaRPr lang="en-US" dirty="0"/>
          </a:p>
        </p:txBody>
      </p:sp>
    </p:spTree>
    <p:extLst>
      <p:ext uri="{BB962C8B-B14F-4D97-AF65-F5344CB8AC3E}">
        <p14:creationId xmlns:p14="http://schemas.microsoft.com/office/powerpoint/2010/main" val="264962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53A341-1D83-8842-88CB-910C9B0610AE}"/>
              </a:ext>
            </a:extLst>
          </p:cNvPr>
          <p:cNvSpPr/>
          <p:nvPr/>
        </p:nvSpPr>
        <p:spPr>
          <a:xfrm>
            <a:off x="-3940" y="1930336"/>
            <a:ext cx="3441895" cy="4219778"/>
          </a:xfrm>
          <a:prstGeom prst="rect">
            <a:avLst/>
          </a:prstGeom>
          <a:solidFill>
            <a:schemeClr val="accent2">
              <a:lumMod val="40000"/>
              <a:lumOff val="60000"/>
              <a:alpha val="50000"/>
            </a:schemeClr>
          </a:solidFill>
          <a:ln>
            <a:gradFill>
              <a:gsLst>
                <a:gs pos="0">
                  <a:schemeClr val="accent1">
                    <a:lumMod val="5000"/>
                    <a:lumOff val="95000"/>
                    <a:alpha val="49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70259" y="838708"/>
            <a:ext cx="3293495" cy="1066228"/>
          </a:xfrm>
        </p:spPr>
        <p:txBody>
          <a:bodyPr>
            <a:noAutofit/>
          </a:bodyPr>
          <a:lstStyle/>
          <a:p>
            <a:r>
              <a:rPr lang="en-US" b="1" dirty="0"/>
              <a:t>Transition</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708585" y="838708"/>
            <a:ext cx="7483084" cy="5120639"/>
          </a:xfrm>
        </p:spPr>
        <p:txBody>
          <a:bodyPr anchor="t">
            <a:normAutofit/>
          </a:bodyPr>
          <a:lstStyle/>
          <a:p>
            <a:pPr marL="0" indent="0">
              <a:lnSpc>
                <a:spcPct val="100000"/>
              </a:lnSpc>
              <a:spcBef>
                <a:spcPts val="600"/>
              </a:spcBef>
              <a:spcAft>
                <a:spcPts val="600"/>
              </a:spcAft>
              <a:buNone/>
            </a:pPr>
            <a:r>
              <a:rPr lang="en-US" altLang="en-US" sz="3000" b="1" dirty="0"/>
              <a:t>Instructors need to be prepared to teach the new awards when their employer adopts the revised program (before June 30, 2022):</a:t>
            </a:r>
            <a:endParaRPr lang="en-US" sz="3000" dirty="0"/>
          </a:p>
          <a:p>
            <a:pPr marL="540000" lvl="1" indent="-360000">
              <a:lnSpc>
                <a:spcPct val="100000"/>
              </a:lnSpc>
              <a:spcBef>
                <a:spcPts val="600"/>
              </a:spcBef>
              <a:spcAft>
                <a:spcPts val="600"/>
              </a:spcAft>
              <a:buFont typeface="Arial" panose="020B0604020202020204" pitchFamily="34" charset="0"/>
              <a:buChar char="•"/>
            </a:pPr>
            <a:r>
              <a:rPr lang="en-US" altLang="en-US" sz="2600" dirty="0"/>
              <a:t>Review programming times</a:t>
            </a:r>
          </a:p>
          <a:p>
            <a:pPr marL="540000" lvl="1" indent="-360000">
              <a:lnSpc>
                <a:spcPct val="100000"/>
              </a:lnSpc>
              <a:spcBef>
                <a:spcPts val="600"/>
              </a:spcBef>
              <a:spcAft>
                <a:spcPts val="600"/>
              </a:spcAft>
              <a:buFont typeface="Arial" panose="020B0604020202020204" pitchFamily="34" charset="0"/>
              <a:buChar char="•"/>
            </a:pPr>
            <a:r>
              <a:rPr lang="en-US" altLang="en-US" sz="2600" dirty="0"/>
              <a:t>Purchase updated award guide</a:t>
            </a:r>
          </a:p>
          <a:p>
            <a:pPr marL="540000" lvl="1" indent="-360000">
              <a:lnSpc>
                <a:spcPct val="100000"/>
              </a:lnSpc>
              <a:spcBef>
                <a:spcPts val="600"/>
              </a:spcBef>
              <a:spcAft>
                <a:spcPts val="600"/>
              </a:spcAft>
              <a:buFont typeface="Arial" panose="020B0604020202020204" pitchFamily="34" charset="0"/>
              <a:buChar char="•"/>
            </a:pPr>
            <a:r>
              <a:rPr lang="en-US" altLang="en-US" sz="2600" dirty="0"/>
              <a:t>Familiarize yourself with new resources</a:t>
            </a:r>
          </a:p>
          <a:p>
            <a:pPr marL="540000" lvl="1" indent="-360000">
              <a:lnSpc>
                <a:spcPct val="100000"/>
              </a:lnSpc>
              <a:spcBef>
                <a:spcPts val="600"/>
              </a:spcBef>
              <a:spcAft>
                <a:spcPts val="600"/>
              </a:spcAft>
              <a:buFont typeface="Arial" panose="020B0604020202020204" pitchFamily="34" charset="0"/>
              <a:buChar char="•"/>
            </a:pPr>
            <a:r>
              <a:rPr lang="en-US" altLang="en-US" sz="2600" dirty="0"/>
              <a:t>Update lesson plans in preparation to teach</a:t>
            </a:r>
          </a:p>
        </p:txBody>
      </p:sp>
      <p:pic>
        <p:nvPicPr>
          <p:cNvPr id="8" name="Picture 7" descr="A group of people walking on a beach&#10;&#10;Description automatically generated">
            <a:extLst>
              <a:ext uri="{FF2B5EF4-FFF2-40B4-BE49-F238E27FC236}">
                <a16:creationId xmlns:a16="http://schemas.microsoft.com/office/drawing/2014/main" id="{7E2801C0-23B8-2448-96AD-4241F40B14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0" y="1918600"/>
            <a:ext cx="3448528" cy="4251960"/>
          </a:xfrm>
          <a:prstGeom prst="rect">
            <a:avLst/>
          </a:prstGeom>
        </p:spPr>
      </p:pic>
      <p:sp>
        <p:nvSpPr>
          <p:cNvPr id="4" name="Slide Number Placeholder 3">
            <a:extLst>
              <a:ext uri="{FF2B5EF4-FFF2-40B4-BE49-F238E27FC236}">
                <a16:creationId xmlns:a16="http://schemas.microsoft.com/office/drawing/2014/main" id="{08441A8C-6825-4E53-8E0F-AEEECD0B0E6E}"/>
              </a:ext>
            </a:extLst>
          </p:cNvPr>
          <p:cNvSpPr>
            <a:spLocks noGrp="1"/>
          </p:cNvSpPr>
          <p:nvPr>
            <p:ph type="sldNum" sz="quarter" idx="12"/>
          </p:nvPr>
        </p:nvSpPr>
        <p:spPr/>
        <p:txBody>
          <a:bodyPr/>
          <a:lstStyle/>
          <a:p>
            <a:fld id="{4F20DB08-2ACB-4843-8509-A2C126A4DF2B}" type="slidenum">
              <a:rPr lang="en-US" smtClean="0"/>
              <a:t>8</a:t>
            </a:fld>
            <a:endParaRPr lang="en-US" dirty="0"/>
          </a:p>
        </p:txBody>
      </p:sp>
    </p:spTree>
    <p:extLst>
      <p:ext uri="{BB962C8B-B14F-4D97-AF65-F5344CB8AC3E}">
        <p14:creationId xmlns:p14="http://schemas.microsoft.com/office/powerpoint/2010/main" val="257587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F2C3-98B0-614C-B00A-47AD61A29DDB}"/>
              </a:ext>
            </a:extLst>
          </p:cNvPr>
          <p:cNvSpPr>
            <a:spLocks noGrp="1"/>
          </p:cNvSpPr>
          <p:nvPr>
            <p:ph type="title"/>
          </p:nvPr>
        </p:nvSpPr>
        <p:spPr>
          <a:xfrm>
            <a:off x="140675" y="864108"/>
            <a:ext cx="3225521" cy="1066228"/>
          </a:xfrm>
        </p:spPr>
        <p:txBody>
          <a:bodyPr>
            <a:normAutofit/>
          </a:bodyPr>
          <a:lstStyle/>
          <a:p>
            <a:r>
              <a:rPr lang="en-US" b="1" dirty="0"/>
              <a:t>Bronze Exams</a:t>
            </a:r>
          </a:p>
        </p:txBody>
      </p:sp>
      <p:sp>
        <p:nvSpPr>
          <p:cNvPr id="3" name="Content Placeholder 2">
            <a:extLst>
              <a:ext uri="{FF2B5EF4-FFF2-40B4-BE49-F238E27FC236}">
                <a16:creationId xmlns:a16="http://schemas.microsoft.com/office/drawing/2014/main" id="{B5FBB309-B9E0-5246-841D-017DD250D6FE}"/>
              </a:ext>
            </a:extLst>
          </p:cNvPr>
          <p:cNvSpPr>
            <a:spLocks noGrp="1"/>
          </p:cNvSpPr>
          <p:nvPr>
            <p:ph idx="1"/>
          </p:nvPr>
        </p:nvSpPr>
        <p:spPr>
          <a:xfrm>
            <a:off x="3713259" y="864107"/>
            <a:ext cx="7767542" cy="5393569"/>
          </a:xfrm>
        </p:spPr>
        <p:txBody>
          <a:bodyPr anchor="t">
            <a:noAutofit/>
          </a:bodyPr>
          <a:lstStyle/>
          <a:p>
            <a:pPr marL="0" indent="0">
              <a:lnSpc>
                <a:spcPct val="100000"/>
              </a:lnSpc>
              <a:spcBef>
                <a:spcPts val="0"/>
              </a:spcBef>
              <a:spcAft>
                <a:spcPts val="600"/>
              </a:spcAft>
              <a:buNone/>
            </a:pPr>
            <a:r>
              <a:rPr lang="en-US" altLang="en-US" sz="3000" b="1" dirty="0"/>
              <a:t>All items in Bronze Star and most items in Medallion and Cross remain instructor-evaluated. When a separate examination is required, allow for the following:</a:t>
            </a:r>
          </a:p>
          <a:p>
            <a:pPr marL="540000" lvl="1" indent="-360000">
              <a:lnSpc>
                <a:spcPct val="100000"/>
              </a:lnSpc>
              <a:spcBef>
                <a:spcPts val="1800"/>
              </a:spcBef>
              <a:spcAft>
                <a:spcPts val="600"/>
              </a:spcAft>
              <a:buFont typeface="Arial" panose="020B0604020202020204" pitchFamily="34" charset="0"/>
              <a:buChar char="•"/>
            </a:pPr>
            <a:r>
              <a:rPr lang="en-US" altLang="en-US" sz="2600" dirty="0"/>
              <a:t>Approximately 2.5 to 3 hr. for a Bronze Medallion</a:t>
            </a:r>
            <a:br>
              <a:rPr lang="en-US" altLang="en-US" sz="2600" dirty="0"/>
            </a:br>
            <a:r>
              <a:rPr lang="en-US" altLang="en-US" sz="2600" dirty="0"/>
              <a:t>or Bronze Cross exam with 12-16 candidates.</a:t>
            </a:r>
          </a:p>
        </p:txBody>
      </p:sp>
      <p:pic>
        <p:nvPicPr>
          <p:cNvPr id="10" name="Picture 9" descr="A group of people sitting on a suitcase&#10;&#10;Description automatically generated">
            <a:extLst>
              <a:ext uri="{FF2B5EF4-FFF2-40B4-BE49-F238E27FC236}">
                <a16:creationId xmlns:a16="http://schemas.microsoft.com/office/drawing/2014/main" id="{F3396957-2804-FA4F-952D-4BC8EA3DC1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0" y="1930335"/>
            <a:ext cx="3440408" cy="4219779"/>
          </a:xfrm>
          <a:prstGeom prst="rect">
            <a:avLst/>
          </a:prstGeom>
        </p:spPr>
      </p:pic>
      <p:sp>
        <p:nvSpPr>
          <p:cNvPr id="4" name="Slide Number Placeholder 3">
            <a:extLst>
              <a:ext uri="{FF2B5EF4-FFF2-40B4-BE49-F238E27FC236}">
                <a16:creationId xmlns:a16="http://schemas.microsoft.com/office/drawing/2014/main" id="{FB61413F-97A6-4118-9535-C5E8A62235D7}"/>
              </a:ext>
            </a:extLst>
          </p:cNvPr>
          <p:cNvSpPr>
            <a:spLocks noGrp="1"/>
          </p:cNvSpPr>
          <p:nvPr>
            <p:ph type="sldNum" sz="quarter" idx="12"/>
          </p:nvPr>
        </p:nvSpPr>
        <p:spPr/>
        <p:txBody>
          <a:bodyPr/>
          <a:lstStyle/>
          <a:p>
            <a:fld id="{4F20DB08-2ACB-4843-8509-A2C126A4DF2B}" type="slidenum">
              <a:rPr lang="en-US" smtClean="0"/>
              <a:t>9</a:t>
            </a:fld>
            <a:endParaRPr lang="en-US" dirty="0"/>
          </a:p>
        </p:txBody>
      </p:sp>
    </p:spTree>
    <p:extLst>
      <p:ext uri="{BB962C8B-B14F-4D97-AF65-F5344CB8AC3E}">
        <p14:creationId xmlns:p14="http://schemas.microsoft.com/office/powerpoint/2010/main" val="70245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{8725DD6A-CEF4-C64D-B5E6-A71DC937AE77}tf10001073</Template>
  <TotalTime>6954</TotalTime>
  <Words>7239</Words>
  <Application>Microsoft Office PowerPoint</Application>
  <PresentationFormat>Widescreen</PresentationFormat>
  <Paragraphs>693</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BatangChe</vt:lpstr>
      <vt:lpstr>ＭＳ Ｐゴシック</vt:lpstr>
      <vt:lpstr>Arial</vt:lpstr>
      <vt:lpstr>Arial Black</vt:lpstr>
      <vt:lpstr>Arial Narrow</vt:lpstr>
      <vt:lpstr>Calibri</vt:lpstr>
      <vt:lpstr>Corbel</vt:lpstr>
      <vt:lpstr>Times New Roman</vt:lpstr>
      <vt:lpstr>Wingdings</vt:lpstr>
      <vt:lpstr>Wingdings 2</vt:lpstr>
      <vt:lpstr>Frame</vt:lpstr>
      <vt:lpstr>Explore Bronze Update Clinic</vt:lpstr>
      <vt:lpstr>PowerPoint Presentation</vt:lpstr>
      <vt:lpstr>PowerPoint Presentation</vt:lpstr>
      <vt:lpstr>Why Update?</vt:lpstr>
      <vt:lpstr>Key Changes</vt:lpstr>
      <vt:lpstr>Bronze Cross is Assistant Lifeguard</vt:lpstr>
      <vt:lpstr>Programming</vt:lpstr>
      <vt:lpstr>Transition</vt:lpstr>
      <vt:lpstr>Bronze Exams</vt:lpstr>
      <vt:lpstr>Recertification Exams</vt:lpstr>
      <vt:lpstr>Recertification Test Sheets</vt:lpstr>
      <vt:lpstr>Bronze Medallion Recertification</vt:lpstr>
      <vt:lpstr>Bronze Cross Recertification</vt:lpstr>
      <vt:lpstr>Program Structure</vt:lpstr>
      <vt:lpstr>Bronze Star  At-A-Glance</vt:lpstr>
      <vt:lpstr>Bronze Medallion At-A-Glance</vt:lpstr>
      <vt:lpstr>Bronze Cross At-A-Glance</vt:lpstr>
      <vt:lpstr>Lifesaving Society</vt:lpstr>
      <vt:lpstr>Swimming &amp; Lifesaving Strokes</vt:lpstr>
      <vt:lpstr>PowerPoint Presentation</vt:lpstr>
      <vt:lpstr>Obstacle swim</vt:lpstr>
      <vt:lpstr>Rescue drill</vt:lpstr>
      <vt:lpstr>Fitness challenge</vt:lpstr>
      <vt:lpstr>The Drowning Chain of Survival describes five steps that help guide a rescuer’s actions. It provides a “general” overview of rescues. </vt:lpstr>
      <vt:lpstr>PowerPoint Presentation</vt:lpstr>
      <vt:lpstr>Rescue Process</vt:lpstr>
      <vt:lpstr>Rescue Process</vt:lpstr>
      <vt:lpstr>Non-fatal Drowning</vt:lpstr>
      <vt:lpstr>Shallow Water Blackout</vt:lpstr>
      <vt:lpstr>Assistant Lifeguard Roles &amp; Responsibilities </vt:lpstr>
      <vt:lpstr>Communication</vt:lpstr>
      <vt:lpstr>Two-rescuer Removals </vt:lpstr>
      <vt:lpstr>Object Recovery and Transport</vt:lpstr>
      <vt:lpstr>Safety Supervision Scanning</vt:lpstr>
      <vt:lpstr>Safety Supervision Scanning</vt:lpstr>
      <vt:lpstr>Safety Supervision Scanning</vt:lpstr>
      <vt:lpstr>Positioning of Guards: - Sight lines - Elevated stations - Ground-level patrols - Rotations and breaks - Shifting to cover - Special features    (ex. diving board) </vt:lpstr>
      <vt:lpstr>Safety Supervision Scanning</vt:lpstr>
      <vt:lpstr>PowerPoint Presentation</vt:lpstr>
      <vt:lpstr>Safety Supervision Scanning</vt:lpstr>
      <vt:lpstr>Safety Supervision Scanning</vt:lpstr>
      <vt:lpstr>Assistant Lifeguard Situations</vt:lpstr>
      <vt:lpstr>Assistant Lifeguard Situations</vt:lpstr>
      <vt:lpstr>Team vs. Individual Evaluation</vt:lpstr>
      <vt:lpstr>Additional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First Aid with CPR</dc:title>
  <dc:creator>JP Molin</dc:creator>
  <cp:lastModifiedBy>Sindy Parsons</cp:lastModifiedBy>
  <cp:revision>448</cp:revision>
  <cp:lastPrinted>2020-06-17T19:37:07Z</cp:lastPrinted>
  <dcterms:created xsi:type="dcterms:W3CDTF">2019-02-25T15:21:57Z</dcterms:created>
  <dcterms:modified xsi:type="dcterms:W3CDTF">2021-06-28T17:13:02Z</dcterms:modified>
</cp:coreProperties>
</file>